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287" r:id="rId3"/>
    <p:sldId id="258" r:id="rId4"/>
    <p:sldId id="278" r:id="rId5"/>
    <p:sldId id="295" r:id="rId6"/>
    <p:sldId id="260" r:id="rId7"/>
    <p:sldId id="261" r:id="rId8"/>
    <p:sldId id="283" r:id="rId9"/>
    <p:sldId id="288" r:id="rId10"/>
    <p:sldId id="262" r:id="rId11"/>
    <p:sldId id="263" r:id="rId12"/>
    <p:sldId id="264" r:id="rId13"/>
    <p:sldId id="285" r:id="rId14"/>
    <p:sldId id="265" r:id="rId15"/>
    <p:sldId id="279" r:id="rId16"/>
    <p:sldId id="280" r:id="rId17"/>
    <p:sldId id="282" r:id="rId18"/>
    <p:sldId id="284" r:id="rId19"/>
    <p:sldId id="273" r:id="rId20"/>
    <p:sldId id="289" r:id="rId21"/>
    <p:sldId id="277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F2818-9554-46F2-AAE3-B5EEE91FA45F}" type="datetimeFigureOut">
              <a:rPr lang="de-DE" smtClean="0"/>
              <a:pPr/>
              <a:t>04.10.2010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A502-F277-4457-BA44-00032D280C92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BA502-F277-4457-BA44-00032D280C9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BD54-5C71-4E2F-8499-BD5BC818522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</a:rPr>
              <a:t>PERFORMANCE OF MICROFINANCE: THE ROLE OF SUBSIDIES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>Ahmad Nawaz</a:t>
            </a:r>
            <a:endParaRPr lang="de-DE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571612"/>
            <a:ext cx="7772400" cy="4356113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 Reports of 204 MFIs for SDI calculations taken from MIX Market Website for years 2005 &amp; 2006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 Market  Website (www.mixmarket.org)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Monetary Fund, </a:t>
            </a:r>
            <a:r>
              <a:rPr kumimoji="0" lang="en-GB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Financial Statistics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Washington, D.C. 2005 &amp; 2006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Respective MFIs Websites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 Reports of respective MFIs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Party Rating Reports of MFIs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 Development Indicators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 contact with MFIs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5000" y="1000108"/>
            <a:ext cx="7772400" cy="50006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 of Data</a:t>
            </a:r>
            <a:endParaRPr kumimoji="0" lang="de-DE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730375"/>
            <a:ext cx="7772400" cy="41973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Africa (A), South Asia (SA), Latin America (LA), Middle East &amp; North Africa (ME &amp; NA), Central Asia &amp; Eastern Europe (CA &amp; EE), East Asia &amp; Pacific (EA &amp; P)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Status</a:t>
            </a: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Banks, Cooperatives, Non-Governmental Organizations (NGOs), Non-Banking Financial Institutions (NBFI), Rural Banks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Lending Methodology</a:t>
            </a: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Individual Lending (I), Solidarity or Groups (S), Individual &amp; Solidarity Lending (IS), Village Banking (V)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Saving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Yes or 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Yes or 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Yes or 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228725"/>
            <a:ext cx="7772400" cy="423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Institutional Variables </a:t>
            </a: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928671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Descriptive analysis of Data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Date Placeholder 3"/>
          <p:cNvSpPr txBox="1">
            <a:spLocks noGrp="1"/>
          </p:cNvSpPr>
          <p:nvPr/>
        </p:nvSpPr>
        <p:spPr bwMode="auto">
          <a:xfrm>
            <a:off x="6858000" y="6384925"/>
            <a:ext cx="1905000" cy="455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de-DE" sz="1400" dirty="0">
              <a:solidFill>
                <a:srgbClr val="003C68"/>
              </a:solidFill>
              <a:latin typeface="+mn-lt"/>
            </a:endParaRPr>
          </a:p>
        </p:txBody>
      </p:sp>
      <p:sp>
        <p:nvSpPr>
          <p:cNvPr id="8" name="Footer Placeholder 4"/>
          <p:cNvSpPr txBox="1">
            <a:spLocks noGrp="1"/>
          </p:cNvSpPr>
          <p:nvPr/>
        </p:nvSpPr>
        <p:spPr bwMode="auto">
          <a:xfrm>
            <a:off x="381000" y="6384925"/>
            <a:ext cx="2971800" cy="455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400" dirty="0">
              <a:solidFill>
                <a:srgbClr val="003C68"/>
              </a:solidFill>
              <a:latin typeface="+mn-lt"/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715000" y="1852613"/>
            <a:ext cx="1979613" cy="1974850"/>
            <a:chOff x="0" y="0"/>
            <a:chExt cx="2175" cy="2175"/>
          </a:xfrm>
        </p:grpSpPr>
        <p:sp>
          <p:nvSpPr>
            <p:cNvPr id="10" name="AutoShape 2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75" cy="2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29" y="26"/>
              <a:ext cx="2122" cy="2119"/>
            </a:xfrm>
            <a:prstGeom prst="rect">
              <a:avLst/>
            </a:prstGeom>
            <a:solidFill>
              <a:srgbClr val="C6D3D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32" y="32"/>
              <a:ext cx="2109" cy="2113"/>
            </a:xfrm>
            <a:prstGeom prst="rect">
              <a:avLst/>
            </a:prstGeom>
            <a:solidFill>
              <a:srgbClr val="C6D3DF"/>
            </a:solidFill>
            <a:ln w="3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8" y="583"/>
              <a:ext cx="2061" cy="1536"/>
            </a:xfrm>
            <a:prstGeom prst="rect">
              <a:avLst/>
            </a:prstGeom>
            <a:solidFill>
              <a:srgbClr val="C6D3DF"/>
            </a:solidFill>
            <a:ln w="3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1087" y="580"/>
              <a:ext cx="769" cy="1109"/>
            </a:xfrm>
            <a:custGeom>
              <a:avLst/>
              <a:gdLst>
                <a:gd name="T0" fmla="*/ 2147483647 w 240"/>
                <a:gd name="T1" fmla="*/ 2147483647 h 346"/>
                <a:gd name="T2" fmla="*/ 2147483647 w 240"/>
                <a:gd name="T3" fmla="*/ 2147483647 h 346"/>
                <a:gd name="T4" fmla="*/ 0 w 240"/>
                <a:gd name="T5" fmla="*/ 0 h 346"/>
                <a:gd name="T6" fmla="*/ 0 w 240"/>
                <a:gd name="T7" fmla="*/ 2147483647 h 346"/>
                <a:gd name="T8" fmla="*/ 2147483647 w 240"/>
                <a:gd name="T9" fmla="*/ 2147483647 h 3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346"/>
                <a:gd name="T17" fmla="*/ 240 w 240"/>
                <a:gd name="T18" fmla="*/ 346 h 3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346">
                  <a:moveTo>
                    <a:pt x="214" y="346"/>
                  </a:moveTo>
                  <a:cubicBezTo>
                    <a:pt x="231" y="313"/>
                    <a:pt x="240" y="277"/>
                    <a:pt x="240" y="240"/>
                  </a:cubicBezTo>
                  <a:cubicBezTo>
                    <a:pt x="240" y="107"/>
                    <a:pt x="132" y="0"/>
                    <a:pt x="0" y="0"/>
                  </a:cubicBezTo>
                  <a:lnTo>
                    <a:pt x="0" y="240"/>
                  </a:lnTo>
                  <a:lnTo>
                    <a:pt x="214" y="346"/>
                  </a:lnTo>
                  <a:close/>
                </a:path>
              </a:pathLst>
            </a:custGeom>
            <a:solidFill>
              <a:srgbClr val="51748A"/>
            </a:solidFill>
            <a:ln w="0">
              <a:solidFill>
                <a:srgbClr val="51748A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317" y="1090"/>
              <a:ext cx="1456" cy="1029"/>
            </a:xfrm>
            <a:custGeom>
              <a:avLst/>
              <a:gdLst>
                <a:gd name="T0" fmla="*/ 2147483647 w 454"/>
                <a:gd name="T1" fmla="*/ 0 h 321"/>
                <a:gd name="T2" fmla="*/ 0 w 454"/>
                <a:gd name="T3" fmla="*/ 2147483647 h 321"/>
                <a:gd name="T4" fmla="*/ 2147483647 w 454"/>
                <a:gd name="T5" fmla="*/ 2147483647 h 321"/>
                <a:gd name="T6" fmla="*/ 2147483647 w 454"/>
                <a:gd name="T7" fmla="*/ 2147483647 h 321"/>
                <a:gd name="T8" fmla="*/ 2147483647 w 454"/>
                <a:gd name="T9" fmla="*/ 2147483647 h 321"/>
                <a:gd name="T10" fmla="*/ 2147483647 w 454"/>
                <a:gd name="T11" fmla="*/ 0 h 3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4"/>
                <a:gd name="T19" fmla="*/ 0 h 321"/>
                <a:gd name="T20" fmla="*/ 454 w 454"/>
                <a:gd name="T21" fmla="*/ 321 h 3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4" h="321">
                  <a:moveTo>
                    <a:pt x="13" y="0"/>
                  </a:moveTo>
                  <a:cubicBezTo>
                    <a:pt x="4" y="26"/>
                    <a:pt x="0" y="53"/>
                    <a:pt x="0" y="80"/>
                  </a:cubicBezTo>
                  <a:cubicBezTo>
                    <a:pt x="0" y="213"/>
                    <a:pt x="107" y="321"/>
                    <a:pt x="240" y="321"/>
                  </a:cubicBezTo>
                  <a:cubicBezTo>
                    <a:pt x="331" y="321"/>
                    <a:pt x="414" y="269"/>
                    <a:pt x="454" y="187"/>
                  </a:cubicBezTo>
                  <a:lnTo>
                    <a:pt x="240" y="8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889DB1"/>
            </a:solidFill>
            <a:ln w="0">
              <a:solidFill>
                <a:srgbClr val="889DB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359" y="641"/>
              <a:ext cx="728" cy="708"/>
            </a:xfrm>
            <a:custGeom>
              <a:avLst/>
              <a:gdLst>
                <a:gd name="T0" fmla="*/ 2147483647 w 227"/>
                <a:gd name="T1" fmla="*/ 0 h 221"/>
                <a:gd name="T2" fmla="*/ 0 w 227"/>
                <a:gd name="T3" fmla="*/ 2147483647 h 221"/>
                <a:gd name="T4" fmla="*/ 2147483647 w 227"/>
                <a:gd name="T5" fmla="*/ 2147483647 h 221"/>
                <a:gd name="T6" fmla="*/ 2147483647 w 227"/>
                <a:gd name="T7" fmla="*/ 0 h 2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221"/>
                <a:gd name="T14" fmla="*/ 227 w 227"/>
                <a:gd name="T15" fmla="*/ 221 h 2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221">
                  <a:moveTo>
                    <a:pt x="133" y="0"/>
                  </a:moveTo>
                  <a:cubicBezTo>
                    <a:pt x="71" y="26"/>
                    <a:pt x="23" y="77"/>
                    <a:pt x="0" y="140"/>
                  </a:cubicBezTo>
                  <a:lnTo>
                    <a:pt x="227" y="22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8FC6EB"/>
            </a:solidFill>
            <a:ln w="0">
              <a:solidFill>
                <a:srgbClr val="8FC6EB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785" y="580"/>
              <a:ext cx="302" cy="769"/>
            </a:xfrm>
            <a:custGeom>
              <a:avLst/>
              <a:gdLst>
                <a:gd name="T0" fmla="*/ 2147483647 w 94"/>
                <a:gd name="T1" fmla="*/ 0 h 240"/>
                <a:gd name="T2" fmla="*/ 0 w 94"/>
                <a:gd name="T3" fmla="*/ 2147483647 h 240"/>
                <a:gd name="T4" fmla="*/ 2147483647 w 94"/>
                <a:gd name="T5" fmla="*/ 2147483647 h 240"/>
                <a:gd name="T6" fmla="*/ 2147483647 w 9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240"/>
                <a:gd name="T14" fmla="*/ 94 w 9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240">
                  <a:moveTo>
                    <a:pt x="93" y="0"/>
                  </a:moveTo>
                  <a:cubicBezTo>
                    <a:pt x="61" y="0"/>
                    <a:pt x="29" y="6"/>
                    <a:pt x="0" y="19"/>
                  </a:cubicBezTo>
                  <a:lnTo>
                    <a:pt x="94" y="24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427C75"/>
            </a:solidFill>
            <a:ln w="0">
              <a:solidFill>
                <a:srgbClr val="427C75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71" y="1042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32.35%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736" y="1785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48.04%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63" y="962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13.24%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835" y="811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6.373%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606" y="301"/>
              <a:ext cx="961" cy="257"/>
            </a:xfrm>
            <a:prstGeom prst="rect">
              <a:avLst/>
            </a:prstGeom>
            <a:solidFill>
              <a:srgbClr val="C6D3DF"/>
            </a:solidFill>
            <a:ln w="3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638" y="333"/>
              <a:ext cx="125" cy="80"/>
            </a:xfrm>
            <a:prstGeom prst="rect">
              <a:avLst/>
            </a:prstGeom>
            <a:solidFill>
              <a:srgbClr val="51748A"/>
            </a:solidFill>
            <a:ln w="0">
              <a:solidFill>
                <a:srgbClr val="5174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965" y="333"/>
              <a:ext cx="128" cy="80"/>
            </a:xfrm>
            <a:prstGeom prst="rect">
              <a:avLst/>
            </a:prstGeom>
            <a:solidFill>
              <a:srgbClr val="889DB1"/>
            </a:solidFill>
            <a:ln w="0">
              <a:solidFill>
                <a:srgbClr val="889DB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1314" y="333"/>
              <a:ext cx="122" cy="80"/>
            </a:xfrm>
            <a:prstGeom prst="rect">
              <a:avLst/>
            </a:prstGeom>
            <a:solidFill>
              <a:srgbClr val="8FC6EB"/>
            </a:solidFill>
            <a:ln w="0">
              <a:solidFill>
                <a:srgbClr val="8FC6E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638" y="445"/>
              <a:ext cx="125" cy="81"/>
            </a:xfrm>
            <a:prstGeom prst="rect">
              <a:avLst/>
            </a:prstGeom>
            <a:solidFill>
              <a:srgbClr val="427C75"/>
            </a:solidFill>
            <a:ln w="0">
              <a:solidFill>
                <a:srgbClr val="427C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808" y="333"/>
              <a:ext cx="23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I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138" y="333"/>
              <a:ext cx="7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IS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1484" y="333"/>
              <a:ext cx="56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S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808" y="442"/>
              <a:ext cx="56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V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103" y="87"/>
              <a:ext cx="14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LENDING METHODOLOGY</a:t>
              </a:r>
              <a:r>
                <a:rPr lang="en-US" sz="600" b="1" baseline="30000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*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28"/>
          <p:cNvGrpSpPr>
            <a:grpSpLocks noChangeAspect="1"/>
          </p:cNvGrpSpPr>
          <p:nvPr/>
        </p:nvGrpSpPr>
        <p:grpSpPr bwMode="auto">
          <a:xfrm>
            <a:off x="1500188" y="1852613"/>
            <a:ext cx="1979612" cy="1974850"/>
            <a:chOff x="0" y="0"/>
            <a:chExt cx="2175" cy="2175"/>
          </a:xfrm>
        </p:grpSpPr>
        <p:sp>
          <p:nvSpPr>
            <p:cNvPr id="33" name="AutoShape 5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75" cy="2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Rectangle 57"/>
            <p:cNvSpPr>
              <a:spLocks noChangeArrowheads="1"/>
            </p:cNvSpPr>
            <p:nvPr/>
          </p:nvSpPr>
          <p:spPr bwMode="auto">
            <a:xfrm>
              <a:off x="29" y="26"/>
              <a:ext cx="2122" cy="2119"/>
            </a:xfrm>
            <a:prstGeom prst="rect">
              <a:avLst/>
            </a:prstGeom>
            <a:solidFill>
              <a:srgbClr val="C6D3D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35" name="Rectangle 56"/>
            <p:cNvSpPr>
              <a:spLocks noChangeArrowheads="1"/>
            </p:cNvSpPr>
            <p:nvPr/>
          </p:nvSpPr>
          <p:spPr bwMode="auto">
            <a:xfrm>
              <a:off x="32" y="32"/>
              <a:ext cx="2109" cy="2113"/>
            </a:xfrm>
            <a:prstGeom prst="rect">
              <a:avLst/>
            </a:prstGeom>
            <a:solidFill>
              <a:srgbClr val="C6D3DF"/>
            </a:solidFill>
            <a:ln w="3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36" name="Rectangle 55"/>
            <p:cNvSpPr>
              <a:spLocks noChangeArrowheads="1"/>
            </p:cNvSpPr>
            <p:nvPr/>
          </p:nvSpPr>
          <p:spPr bwMode="auto">
            <a:xfrm>
              <a:off x="58" y="583"/>
              <a:ext cx="2061" cy="1536"/>
            </a:xfrm>
            <a:prstGeom prst="rect">
              <a:avLst/>
            </a:prstGeom>
            <a:solidFill>
              <a:srgbClr val="C6D3DF"/>
            </a:solidFill>
            <a:ln w="3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1093" y="558"/>
              <a:ext cx="763" cy="769"/>
            </a:xfrm>
            <a:custGeom>
              <a:avLst/>
              <a:gdLst>
                <a:gd name="T0" fmla="*/ 2147483647 w 238"/>
                <a:gd name="T1" fmla="*/ 2147483647 h 240"/>
                <a:gd name="T2" fmla="*/ 0 w 238"/>
                <a:gd name="T3" fmla="*/ 0 h 240"/>
                <a:gd name="T4" fmla="*/ 0 w 238"/>
                <a:gd name="T5" fmla="*/ 2147483647 h 240"/>
                <a:gd name="T6" fmla="*/ 2147483647 w 238"/>
                <a:gd name="T7" fmla="*/ 2147483647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8"/>
                <a:gd name="T13" fmla="*/ 0 h 240"/>
                <a:gd name="T14" fmla="*/ 238 w 23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8" h="240">
                  <a:moveTo>
                    <a:pt x="238" y="210"/>
                  </a:moveTo>
                  <a:cubicBezTo>
                    <a:pt x="223" y="90"/>
                    <a:pt x="121" y="0"/>
                    <a:pt x="0" y="0"/>
                  </a:cubicBezTo>
                  <a:lnTo>
                    <a:pt x="0" y="240"/>
                  </a:lnTo>
                  <a:lnTo>
                    <a:pt x="238" y="210"/>
                  </a:lnTo>
                  <a:close/>
                </a:path>
              </a:pathLst>
            </a:custGeom>
            <a:solidFill>
              <a:srgbClr val="51748A"/>
            </a:solidFill>
            <a:ln w="0">
              <a:solidFill>
                <a:srgbClr val="51748A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38" name="Freeform 53"/>
            <p:cNvSpPr>
              <a:spLocks/>
            </p:cNvSpPr>
            <p:nvPr/>
          </p:nvSpPr>
          <p:spPr bwMode="auto">
            <a:xfrm>
              <a:off x="1087" y="1253"/>
              <a:ext cx="769" cy="648"/>
            </a:xfrm>
            <a:custGeom>
              <a:avLst/>
              <a:gdLst>
                <a:gd name="T0" fmla="*/ 2147483647 w 240"/>
                <a:gd name="T1" fmla="*/ 2147483647 h 202"/>
                <a:gd name="T2" fmla="*/ 2147483647 w 240"/>
                <a:gd name="T3" fmla="*/ 2147483647 h 202"/>
                <a:gd name="T4" fmla="*/ 2147483647 w 240"/>
                <a:gd name="T5" fmla="*/ 0 h 202"/>
                <a:gd name="T6" fmla="*/ 0 w 240"/>
                <a:gd name="T7" fmla="*/ 2147483647 h 202"/>
                <a:gd name="T8" fmla="*/ 2147483647 w 240"/>
                <a:gd name="T9" fmla="*/ 2147483647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202"/>
                <a:gd name="T17" fmla="*/ 240 w 240"/>
                <a:gd name="T18" fmla="*/ 202 h 2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202">
                  <a:moveTo>
                    <a:pt x="167" y="202"/>
                  </a:moveTo>
                  <a:cubicBezTo>
                    <a:pt x="213" y="156"/>
                    <a:pt x="240" y="94"/>
                    <a:pt x="240" y="30"/>
                  </a:cubicBezTo>
                  <a:cubicBezTo>
                    <a:pt x="240" y="20"/>
                    <a:pt x="239" y="10"/>
                    <a:pt x="238" y="0"/>
                  </a:cubicBezTo>
                  <a:lnTo>
                    <a:pt x="0" y="30"/>
                  </a:lnTo>
                  <a:lnTo>
                    <a:pt x="167" y="202"/>
                  </a:lnTo>
                  <a:close/>
                </a:path>
              </a:pathLst>
            </a:custGeom>
            <a:solidFill>
              <a:srgbClr val="889DB1"/>
            </a:solidFill>
            <a:ln w="0">
              <a:solidFill>
                <a:srgbClr val="889DB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39" name="Freeform 52"/>
            <p:cNvSpPr>
              <a:spLocks/>
            </p:cNvSpPr>
            <p:nvPr/>
          </p:nvSpPr>
          <p:spPr bwMode="auto">
            <a:xfrm>
              <a:off x="1087" y="1349"/>
              <a:ext cx="535" cy="754"/>
            </a:xfrm>
            <a:custGeom>
              <a:avLst/>
              <a:gdLst>
                <a:gd name="T0" fmla="*/ 2147483647 w 167"/>
                <a:gd name="T1" fmla="*/ 2147483647 h 235"/>
                <a:gd name="T2" fmla="*/ 2147483647 w 167"/>
                <a:gd name="T3" fmla="*/ 2147483647 h 235"/>
                <a:gd name="T4" fmla="*/ 0 w 167"/>
                <a:gd name="T5" fmla="*/ 0 h 235"/>
                <a:gd name="T6" fmla="*/ 2147483647 w 167"/>
                <a:gd name="T7" fmla="*/ 2147483647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7"/>
                <a:gd name="T13" fmla="*/ 0 h 235"/>
                <a:gd name="T14" fmla="*/ 167 w 16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7" h="235">
                  <a:moveTo>
                    <a:pt x="43" y="235"/>
                  </a:moveTo>
                  <a:cubicBezTo>
                    <a:pt x="90" y="227"/>
                    <a:pt x="133" y="205"/>
                    <a:pt x="167" y="172"/>
                  </a:cubicBezTo>
                  <a:lnTo>
                    <a:pt x="0" y="0"/>
                  </a:lnTo>
                  <a:lnTo>
                    <a:pt x="43" y="235"/>
                  </a:lnTo>
                  <a:close/>
                </a:path>
              </a:pathLst>
            </a:custGeom>
            <a:solidFill>
              <a:srgbClr val="8FC6EB"/>
            </a:solidFill>
            <a:ln w="0">
              <a:solidFill>
                <a:srgbClr val="8FC6EB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40" name="Freeform 51"/>
            <p:cNvSpPr>
              <a:spLocks/>
            </p:cNvSpPr>
            <p:nvPr/>
          </p:nvSpPr>
          <p:spPr bwMode="auto">
            <a:xfrm>
              <a:off x="317" y="1090"/>
              <a:ext cx="908" cy="1029"/>
            </a:xfrm>
            <a:custGeom>
              <a:avLst/>
              <a:gdLst>
                <a:gd name="T0" fmla="*/ 2147483647 w 283"/>
                <a:gd name="T1" fmla="*/ 0 h 321"/>
                <a:gd name="T2" fmla="*/ 0 w 283"/>
                <a:gd name="T3" fmla="*/ 2147483647 h 321"/>
                <a:gd name="T4" fmla="*/ 2147483647 w 283"/>
                <a:gd name="T5" fmla="*/ 2147483647 h 321"/>
                <a:gd name="T6" fmla="*/ 2147483647 w 283"/>
                <a:gd name="T7" fmla="*/ 2147483647 h 321"/>
                <a:gd name="T8" fmla="*/ 2147483647 w 283"/>
                <a:gd name="T9" fmla="*/ 2147483647 h 321"/>
                <a:gd name="T10" fmla="*/ 2147483647 w 283"/>
                <a:gd name="T11" fmla="*/ 0 h 3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321"/>
                <a:gd name="T20" fmla="*/ 283 w 283"/>
                <a:gd name="T21" fmla="*/ 321 h 3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321">
                  <a:moveTo>
                    <a:pt x="13" y="0"/>
                  </a:moveTo>
                  <a:cubicBezTo>
                    <a:pt x="4" y="26"/>
                    <a:pt x="0" y="53"/>
                    <a:pt x="0" y="80"/>
                  </a:cubicBezTo>
                  <a:cubicBezTo>
                    <a:pt x="0" y="213"/>
                    <a:pt x="107" y="321"/>
                    <a:pt x="240" y="321"/>
                  </a:cubicBezTo>
                  <a:cubicBezTo>
                    <a:pt x="254" y="321"/>
                    <a:pt x="269" y="319"/>
                    <a:pt x="283" y="316"/>
                  </a:cubicBezTo>
                  <a:lnTo>
                    <a:pt x="240" y="8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27C75"/>
            </a:solidFill>
            <a:ln w="0">
              <a:solidFill>
                <a:srgbClr val="427C75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41" name="Freeform 50"/>
            <p:cNvSpPr>
              <a:spLocks/>
            </p:cNvSpPr>
            <p:nvPr/>
          </p:nvSpPr>
          <p:spPr bwMode="auto">
            <a:xfrm>
              <a:off x="359" y="865"/>
              <a:ext cx="728" cy="484"/>
            </a:xfrm>
            <a:custGeom>
              <a:avLst/>
              <a:gdLst>
                <a:gd name="T0" fmla="*/ 2147483647 w 227"/>
                <a:gd name="T1" fmla="*/ 0 h 151"/>
                <a:gd name="T2" fmla="*/ 0 w 227"/>
                <a:gd name="T3" fmla="*/ 2147483647 h 151"/>
                <a:gd name="T4" fmla="*/ 2147483647 w 227"/>
                <a:gd name="T5" fmla="*/ 2147483647 h 151"/>
                <a:gd name="T6" fmla="*/ 2147483647 w 227"/>
                <a:gd name="T7" fmla="*/ 0 h 1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151"/>
                <a:gd name="T14" fmla="*/ 227 w 227"/>
                <a:gd name="T15" fmla="*/ 151 h 1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151">
                  <a:moveTo>
                    <a:pt x="39" y="0"/>
                  </a:moveTo>
                  <a:cubicBezTo>
                    <a:pt x="22" y="21"/>
                    <a:pt x="9" y="45"/>
                    <a:pt x="0" y="70"/>
                  </a:cubicBezTo>
                  <a:lnTo>
                    <a:pt x="227" y="15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5AAA6"/>
            </a:solidFill>
            <a:ln w="0">
              <a:solidFill>
                <a:srgbClr val="C5AAA6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42" name="Freeform 49"/>
            <p:cNvSpPr>
              <a:spLocks/>
            </p:cNvSpPr>
            <p:nvPr/>
          </p:nvSpPr>
          <p:spPr bwMode="auto">
            <a:xfrm>
              <a:off x="484" y="580"/>
              <a:ext cx="603" cy="769"/>
            </a:xfrm>
            <a:custGeom>
              <a:avLst/>
              <a:gdLst>
                <a:gd name="T0" fmla="*/ 2147483647 w 188"/>
                <a:gd name="T1" fmla="*/ 0 h 240"/>
                <a:gd name="T2" fmla="*/ 0 w 188"/>
                <a:gd name="T3" fmla="*/ 2147483647 h 240"/>
                <a:gd name="T4" fmla="*/ 2147483647 w 188"/>
                <a:gd name="T5" fmla="*/ 2147483647 h 240"/>
                <a:gd name="T6" fmla="*/ 2147483647 w 188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"/>
                <a:gd name="T13" fmla="*/ 0 h 240"/>
                <a:gd name="T14" fmla="*/ 188 w 1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" h="240">
                  <a:moveTo>
                    <a:pt x="187" y="0"/>
                  </a:moveTo>
                  <a:cubicBezTo>
                    <a:pt x="115" y="0"/>
                    <a:pt x="46" y="33"/>
                    <a:pt x="0" y="89"/>
                  </a:cubicBezTo>
                  <a:lnTo>
                    <a:pt x="188" y="240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1997C3"/>
            </a:solidFill>
            <a:ln w="0">
              <a:solidFill>
                <a:srgbClr val="1997C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1274" y="930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23.04%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1419" y="1481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14.71%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1172" y="1766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9.314%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47" y="1644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33.33%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489" y="1064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5.392%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714" y="849"/>
              <a:ext cx="2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14.22%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337" y="301"/>
              <a:ext cx="1500" cy="257"/>
            </a:xfrm>
            <a:prstGeom prst="rect">
              <a:avLst/>
            </a:prstGeom>
            <a:solidFill>
              <a:srgbClr val="C6D3DF"/>
            </a:solidFill>
            <a:ln w="3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366" y="333"/>
              <a:ext cx="125" cy="80"/>
            </a:xfrm>
            <a:prstGeom prst="rect">
              <a:avLst/>
            </a:prstGeom>
            <a:solidFill>
              <a:srgbClr val="51748A"/>
            </a:solidFill>
            <a:ln w="0">
              <a:solidFill>
                <a:srgbClr val="5174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853" y="333"/>
              <a:ext cx="125" cy="80"/>
            </a:xfrm>
            <a:prstGeom prst="rect">
              <a:avLst/>
            </a:prstGeom>
            <a:solidFill>
              <a:srgbClr val="889DB1"/>
            </a:solidFill>
            <a:ln w="0">
              <a:solidFill>
                <a:srgbClr val="889DB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2" name="Rectangle 39"/>
            <p:cNvSpPr>
              <a:spLocks noChangeArrowheads="1"/>
            </p:cNvSpPr>
            <p:nvPr/>
          </p:nvSpPr>
          <p:spPr bwMode="auto">
            <a:xfrm>
              <a:off x="1420" y="333"/>
              <a:ext cx="122" cy="80"/>
            </a:xfrm>
            <a:prstGeom prst="rect">
              <a:avLst/>
            </a:prstGeom>
            <a:solidFill>
              <a:srgbClr val="8FC6EB"/>
            </a:solidFill>
            <a:ln w="0">
              <a:solidFill>
                <a:srgbClr val="8FC6E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366" y="445"/>
              <a:ext cx="125" cy="81"/>
            </a:xfrm>
            <a:prstGeom prst="rect">
              <a:avLst/>
            </a:prstGeom>
            <a:solidFill>
              <a:srgbClr val="427C75"/>
            </a:solidFill>
            <a:ln w="0">
              <a:solidFill>
                <a:srgbClr val="427C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853" y="445"/>
              <a:ext cx="125" cy="81"/>
            </a:xfrm>
            <a:prstGeom prst="rect">
              <a:avLst/>
            </a:prstGeom>
            <a:solidFill>
              <a:srgbClr val="C5AAA6"/>
            </a:solidFill>
            <a:ln w="0">
              <a:solidFill>
                <a:srgbClr val="C5AAA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5" name="Rectangle 36"/>
            <p:cNvSpPr>
              <a:spLocks noChangeArrowheads="1"/>
            </p:cNvSpPr>
            <p:nvPr/>
          </p:nvSpPr>
          <p:spPr bwMode="auto">
            <a:xfrm>
              <a:off x="1420" y="445"/>
              <a:ext cx="122" cy="81"/>
            </a:xfrm>
            <a:prstGeom prst="rect">
              <a:avLst/>
            </a:prstGeom>
            <a:solidFill>
              <a:srgbClr val="1997C3"/>
            </a:solidFill>
            <a:ln w="0">
              <a:solidFill>
                <a:srgbClr val="1997C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56" name="Rectangle 35"/>
            <p:cNvSpPr>
              <a:spLocks noChangeArrowheads="1"/>
            </p:cNvSpPr>
            <p:nvPr/>
          </p:nvSpPr>
          <p:spPr bwMode="auto">
            <a:xfrm>
              <a:off x="539" y="333"/>
              <a:ext cx="241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Africa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57" name="Rectangle 34"/>
            <p:cNvSpPr>
              <a:spLocks noChangeArrowheads="1"/>
            </p:cNvSpPr>
            <p:nvPr/>
          </p:nvSpPr>
          <p:spPr bwMode="auto">
            <a:xfrm>
              <a:off x="1026" y="333"/>
              <a:ext cx="298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CA&amp;EE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1590" y="333"/>
              <a:ext cx="236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EA&amp;P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59" name="Rectangle 32"/>
            <p:cNvSpPr>
              <a:spLocks noChangeArrowheads="1"/>
            </p:cNvSpPr>
            <p:nvPr/>
          </p:nvSpPr>
          <p:spPr bwMode="auto">
            <a:xfrm>
              <a:off x="539" y="442"/>
              <a:ext cx="113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LA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60" name="Rectangle 31"/>
            <p:cNvSpPr>
              <a:spLocks noChangeArrowheads="1"/>
            </p:cNvSpPr>
            <p:nvPr/>
          </p:nvSpPr>
          <p:spPr bwMode="auto">
            <a:xfrm>
              <a:off x="1026" y="442"/>
              <a:ext cx="31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ME&amp;NA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1590" y="442"/>
              <a:ext cx="118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6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SA</a:t>
              </a:r>
              <a:endParaRPr lang="en-US" sz="600" b="1"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62" name="Rectangle 29"/>
            <p:cNvSpPr>
              <a:spLocks noChangeArrowheads="1"/>
            </p:cNvSpPr>
            <p:nvPr/>
          </p:nvSpPr>
          <p:spPr bwMode="auto">
            <a:xfrm>
              <a:off x="103" y="87"/>
              <a:ext cx="44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800" b="1">
                  <a:solidFill>
                    <a:srgbClr val="0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REGION</a:t>
              </a:r>
              <a:endParaRPr lang="en-US" sz="800" b="1">
                <a:ea typeface="Calibri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4"/>
          <p:cNvGrpSpPr>
            <a:grpSpLocks noChangeAspect="1"/>
          </p:cNvGrpSpPr>
          <p:nvPr/>
        </p:nvGrpSpPr>
        <p:grpSpPr bwMode="auto">
          <a:xfrm>
            <a:off x="3571875" y="1852613"/>
            <a:ext cx="1979613" cy="1974850"/>
            <a:chOff x="2250" y="1170"/>
            <a:chExt cx="1247" cy="1247"/>
          </a:xfrm>
        </p:grpSpPr>
        <p:sp>
          <p:nvSpPr>
            <p:cNvPr id="6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50" y="1170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Rectangle 5"/>
            <p:cNvSpPr>
              <a:spLocks noChangeArrowheads="1"/>
            </p:cNvSpPr>
            <p:nvPr/>
          </p:nvSpPr>
          <p:spPr bwMode="auto">
            <a:xfrm>
              <a:off x="2267" y="1185"/>
              <a:ext cx="1216" cy="1215"/>
            </a:xfrm>
            <a:prstGeom prst="rect">
              <a:avLst/>
            </a:prstGeom>
            <a:solidFill>
              <a:srgbClr val="C6D3D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2268" y="1188"/>
              <a:ext cx="1210" cy="1212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67" name="Rectangle 7"/>
            <p:cNvSpPr>
              <a:spLocks noChangeArrowheads="1"/>
            </p:cNvSpPr>
            <p:nvPr/>
          </p:nvSpPr>
          <p:spPr bwMode="auto">
            <a:xfrm>
              <a:off x="2283" y="1504"/>
              <a:ext cx="1182" cy="881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2873" y="1503"/>
              <a:ext cx="351" cy="441"/>
            </a:xfrm>
            <a:custGeom>
              <a:avLst/>
              <a:gdLst>
                <a:gd name="T0" fmla="*/ 2147483647 w 191"/>
                <a:gd name="T1" fmla="*/ 2147483647 h 240"/>
                <a:gd name="T2" fmla="*/ 0 w 191"/>
                <a:gd name="T3" fmla="*/ 0 h 240"/>
                <a:gd name="T4" fmla="*/ 0 w 191"/>
                <a:gd name="T5" fmla="*/ 2147483647 h 240"/>
                <a:gd name="T6" fmla="*/ 2147483647 w 191"/>
                <a:gd name="T7" fmla="*/ 2147483647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1"/>
                <a:gd name="T13" fmla="*/ 0 h 240"/>
                <a:gd name="T14" fmla="*/ 191 w 191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1" h="240">
                  <a:moveTo>
                    <a:pt x="191" y="95"/>
                  </a:moveTo>
                  <a:cubicBezTo>
                    <a:pt x="146" y="35"/>
                    <a:pt x="75" y="0"/>
                    <a:pt x="0" y="0"/>
                  </a:cubicBezTo>
                  <a:lnTo>
                    <a:pt x="0" y="240"/>
                  </a:lnTo>
                  <a:lnTo>
                    <a:pt x="191" y="95"/>
                  </a:lnTo>
                  <a:close/>
                </a:path>
              </a:pathLst>
            </a:custGeom>
            <a:solidFill>
              <a:srgbClr val="51748A"/>
            </a:solidFill>
            <a:ln w="0">
              <a:solidFill>
                <a:srgbClr val="51748A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2873" y="1677"/>
              <a:ext cx="419" cy="267"/>
            </a:xfrm>
            <a:custGeom>
              <a:avLst/>
              <a:gdLst>
                <a:gd name="T0" fmla="*/ 2147483647 w 228"/>
                <a:gd name="T1" fmla="*/ 2147483647 h 145"/>
                <a:gd name="T2" fmla="*/ 2147483647 w 228"/>
                <a:gd name="T3" fmla="*/ 0 h 145"/>
                <a:gd name="T4" fmla="*/ 0 w 228"/>
                <a:gd name="T5" fmla="*/ 2147483647 h 145"/>
                <a:gd name="T6" fmla="*/ 2147483647 w 228"/>
                <a:gd name="T7" fmla="*/ 2147483647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8"/>
                <a:gd name="T13" fmla="*/ 0 h 145"/>
                <a:gd name="T14" fmla="*/ 228 w 228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8" h="145">
                  <a:moveTo>
                    <a:pt x="228" y="72"/>
                  </a:moveTo>
                  <a:cubicBezTo>
                    <a:pt x="220" y="46"/>
                    <a:pt x="207" y="22"/>
                    <a:pt x="191" y="0"/>
                  </a:cubicBezTo>
                  <a:lnTo>
                    <a:pt x="0" y="145"/>
                  </a:lnTo>
                  <a:lnTo>
                    <a:pt x="228" y="72"/>
                  </a:lnTo>
                  <a:close/>
                </a:path>
              </a:pathLst>
            </a:custGeom>
            <a:solidFill>
              <a:srgbClr val="889DB1"/>
            </a:solidFill>
            <a:ln w="0">
              <a:solidFill>
                <a:srgbClr val="889DB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70" name="Freeform 10"/>
            <p:cNvSpPr>
              <a:spLocks/>
            </p:cNvSpPr>
            <p:nvPr/>
          </p:nvSpPr>
          <p:spPr bwMode="auto">
            <a:xfrm>
              <a:off x="2873" y="1810"/>
              <a:ext cx="441" cy="573"/>
            </a:xfrm>
            <a:custGeom>
              <a:avLst/>
              <a:gdLst>
                <a:gd name="T0" fmla="*/ 2147483647 w 240"/>
                <a:gd name="T1" fmla="*/ 2147483647 h 312"/>
                <a:gd name="T2" fmla="*/ 2147483647 w 240"/>
                <a:gd name="T3" fmla="*/ 2147483647 h 312"/>
                <a:gd name="T4" fmla="*/ 2147483647 w 240"/>
                <a:gd name="T5" fmla="*/ 0 h 312"/>
                <a:gd name="T6" fmla="*/ 0 w 240"/>
                <a:gd name="T7" fmla="*/ 2147483647 h 312"/>
                <a:gd name="T8" fmla="*/ 2147483647 w 240"/>
                <a:gd name="T9" fmla="*/ 2147483647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312"/>
                <a:gd name="T17" fmla="*/ 240 w 24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312">
                  <a:moveTo>
                    <a:pt x="6" y="312"/>
                  </a:moveTo>
                  <a:cubicBezTo>
                    <a:pt x="136" y="309"/>
                    <a:pt x="240" y="202"/>
                    <a:pt x="240" y="73"/>
                  </a:cubicBezTo>
                  <a:cubicBezTo>
                    <a:pt x="240" y="48"/>
                    <a:pt x="236" y="23"/>
                    <a:pt x="228" y="0"/>
                  </a:cubicBezTo>
                  <a:lnTo>
                    <a:pt x="0" y="73"/>
                  </a:lnTo>
                  <a:lnTo>
                    <a:pt x="6" y="312"/>
                  </a:lnTo>
                  <a:close/>
                </a:path>
              </a:pathLst>
            </a:custGeom>
            <a:solidFill>
              <a:srgbClr val="8FC6EB"/>
            </a:solidFill>
            <a:ln w="0">
              <a:solidFill>
                <a:srgbClr val="8FC6EB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71" name="Freeform 11"/>
            <p:cNvSpPr>
              <a:spLocks/>
            </p:cNvSpPr>
            <p:nvPr/>
          </p:nvSpPr>
          <p:spPr bwMode="auto">
            <a:xfrm>
              <a:off x="2432" y="1519"/>
              <a:ext cx="452" cy="866"/>
            </a:xfrm>
            <a:custGeom>
              <a:avLst/>
              <a:gdLst>
                <a:gd name="T0" fmla="*/ 2147483647 w 246"/>
                <a:gd name="T1" fmla="*/ 0 h 471"/>
                <a:gd name="T2" fmla="*/ 0 w 246"/>
                <a:gd name="T3" fmla="*/ 2147483647 h 471"/>
                <a:gd name="T4" fmla="*/ 2147483647 w 246"/>
                <a:gd name="T5" fmla="*/ 2147483647 h 471"/>
                <a:gd name="T6" fmla="*/ 2147483647 w 246"/>
                <a:gd name="T7" fmla="*/ 2147483647 h 471"/>
                <a:gd name="T8" fmla="*/ 2147483647 w 246"/>
                <a:gd name="T9" fmla="*/ 2147483647 h 471"/>
                <a:gd name="T10" fmla="*/ 2147483647 w 246"/>
                <a:gd name="T11" fmla="*/ 0 h 4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"/>
                <a:gd name="T19" fmla="*/ 0 h 471"/>
                <a:gd name="T20" fmla="*/ 246 w 246"/>
                <a:gd name="T21" fmla="*/ 471 h 4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" h="471">
                  <a:moveTo>
                    <a:pt x="174" y="0"/>
                  </a:moveTo>
                  <a:cubicBezTo>
                    <a:pt x="71" y="29"/>
                    <a:pt x="0" y="123"/>
                    <a:pt x="0" y="230"/>
                  </a:cubicBezTo>
                  <a:cubicBezTo>
                    <a:pt x="0" y="363"/>
                    <a:pt x="107" y="471"/>
                    <a:pt x="240" y="471"/>
                  </a:cubicBezTo>
                  <a:cubicBezTo>
                    <a:pt x="242" y="471"/>
                    <a:pt x="244" y="470"/>
                    <a:pt x="246" y="470"/>
                  </a:cubicBezTo>
                  <a:lnTo>
                    <a:pt x="240" y="231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427C75"/>
            </a:solidFill>
            <a:ln w="0">
              <a:solidFill>
                <a:srgbClr val="427C75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72" name="Freeform 12"/>
            <p:cNvSpPr>
              <a:spLocks/>
            </p:cNvSpPr>
            <p:nvPr/>
          </p:nvSpPr>
          <p:spPr bwMode="auto">
            <a:xfrm>
              <a:off x="2752" y="1503"/>
              <a:ext cx="121" cy="441"/>
            </a:xfrm>
            <a:custGeom>
              <a:avLst/>
              <a:gdLst>
                <a:gd name="T0" fmla="*/ 2147483647 w 66"/>
                <a:gd name="T1" fmla="*/ 0 h 240"/>
                <a:gd name="T2" fmla="*/ 0 w 66"/>
                <a:gd name="T3" fmla="*/ 2147483647 h 240"/>
                <a:gd name="T4" fmla="*/ 2147483647 w 66"/>
                <a:gd name="T5" fmla="*/ 2147483647 h 240"/>
                <a:gd name="T6" fmla="*/ 2147483647 w 66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240"/>
                <a:gd name="T14" fmla="*/ 66 w 6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240">
                  <a:moveTo>
                    <a:pt x="65" y="0"/>
                  </a:moveTo>
                  <a:cubicBezTo>
                    <a:pt x="43" y="0"/>
                    <a:pt x="21" y="3"/>
                    <a:pt x="0" y="9"/>
                  </a:cubicBezTo>
                  <a:lnTo>
                    <a:pt x="66" y="24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C5AAA6"/>
            </a:solidFill>
            <a:ln w="0">
              <a:solidFill>
                <a:srgbClr val="C5AAA6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2912" y="1659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14.71%</a:t>
              </a:r>
              <a:endParaRPr lang="de-DE" sz="600" b="1"/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3041" y="1788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5.392%</a:t>
              </a:r>
              <a:endParaRPr lang="de-DE" sz="600" b="1"/>
            </a:p>
          </p:txBody>
        </p:sp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3021" y="2093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29.41%</a:t>
              </a:r>
              <a:endParaRPr lang="de-DE" sz="600" b="1"/>
            </a:p>
          </p:txBody>
        </p:sp>
        <p:sp>
          <p:nvSpPr>
            <p:cNvPr id="76" name="Rectangle 16"/>
            <p:cNvSpPr>
              <a:spLocks noChangeArrowheads="1"/>
            </p:cNvSpPr>
            <p:nvPr/>
          </p:nvSpPr>
          <p:spPr bwMode="auto">
            <a:xfrm>
              <a:off x="2492" y="1968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46.08%</a:t>
              </a:r>
              <a:endParaRPr lang="de-DE" sz="600" b="1"/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2740" y="1631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4.412%</a:t>
              </a:r>
              <a:endParaRPr lang="de-DE" sz="600" b="1"/>
            </a:p>
          </p:txBody>
        </p:sp>
        <p:sp>
          <p:nvSpPr>
            <p:cNvPr id="78" name="Rectangle 18"/>
            <p:cNvSpPr>
              <a:spLocks noChangeArrowheads="1"/>
            </p:cNvSpPr>
            <p:nvPr/>
          </p:nvSpPr>
          <p:spPr bwMode="auto">
            <a:xfrm>
              <a:off x="2467" y="1343"/>
              <a:ext cx="814" cy="147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79" name="Rectangle 19"/>
            <p:cNvSpPr>
              <a:spLocks noChangeArrowheads="1"/>
            </p:cNvSpPr>
            <p:nvPr/>
          </p:nvSpPr>
          <p:spPr bwMode="auto">
            <a:xfrm>
              <a:off x="2483" y="1361"/>
              <a:ext cx="74" cy="46"/>
            </a:xfrm>
            <a:prstGeom prst="rect">
              <a:avLst/>
            </a:prstGeom>
            <a:solidFill>
              <a:srgbClr val="51748A"/>
            </a:solidFill>
            <a:ln w="0">
              <a:solidFill>
                <a:srgbClr val="5174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2750" y="1361"/>
              <a:ext cx="72" cy="46"/>
            </a:xfrm>
            <a:prstGeom prst="rect">
              <a:avLst/>
            </a:prstGeom>
            <a:solidFill>
              <a:srgbClr val="889DB1"/>
            </a:solidFill>
            <a:ln w="0">
              <a:solidFill>
                <a:srgbClr val="889DB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81" name="Rectangle 21"/>
            <p:cNvSpPr>
              <a:spLocks noChangeArrowheads="1"/>
            </p:cNvSpPr>
            <p:nvPr/>
          </p:nvSpPr>
          <p:spPr bwMode="auto">
            <a:xfrm>
              <a:off x="3060" y="1361"/>
              <a:ext cx="70" cy="46"/>
            </a:xfrm>
            <a:prstGeom prst="rect">
              <a:avLst/>
            </a:prstGeom>
            <a:solidFill>
              <a:srgbClr val="8FC6EB"/>
            </a:solidFill>
            <a:ln w="0">
              <a:solidFill>
                <a:srgbClr val="8FC6E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82" name="Rectangle 22"/>
            <p:cNvSpPr>
              <a:spLocks noChangeArrowheads="1"/>
            </p:cNvSpPr>
            <p:nvPr/>
          </p:nvSpPr>
          <p:spPr bwMode="auto">
            <a:xfrm>
              <a:off x="2483" y="1425"/>
              <a:ext cx="74" cy="46"/>
            </a:xfrm>
            <a:prstGeom prst="rect">
              <a:avLst/>
            </a:prstGeom>
            <a:solidFill>
              <a:srgbClr val="427C75"/>
            </a:solidFill>
            <a:ln w="0">
              <a:solidFill>
                <a:srgbClr val="427C75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83" name="Rectangle 23"/>
            <p:cNvSpPr>
              <a:spLocks noChangeArrowheads="1"/>
            </p:cNvSpPr>
            <p:nvPr/>
          </p:nvSpPr>
          <p:spPr bwMode="auto">
            <a:xfrm>
              <a:off x="2750" y="1425"/>
              <a:ext cx="72" cy="46"/>
            </a:xfrm>
            <a:prstGeom prst="rect">
              <a:avLst/>
            </a:prstGeom>
            <a:solidFill>
              <a:srgbClr val="C5AAA6"/>
            </a:solidFill>
            <a:ln w="0">
              <a:solidFill>
                <a:srgbClr val="C5AAA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84" name="Rectangle 24"/>
            <p:cNvSpPr>
              <a:spLocks noChangeArrowheads="1"/>
            </p:cNvSpPr>
            <p:nvPr/>
          </p:nvSpPr>
          <p:spPr bwMode="auto">
            <a:xfrm>
              <a:off x="2583" y="1361"/>
              <a:ext cx="119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Bank</a:t>
              </a:r>
              <a:endParaRPr lang="de-DE" sz="600" b="1"/>
            </a:p>
          </p:txBody>
        </p:sp>
        <p:sp>
          <p:nvSpPr>
            <p:cNvPr id="85" name="Rectangle 25"/>
            <p:cNvSpPr>
              <a:spLocks noChangeArrowheads="1"/>
            </p:cNvSpPr>
            <p:nvPr/>
          </p:nvSpPr>
          <p:spPr bwMode="auto">
            <a:xfrm>
              <a:off x="2847" y="1361"/>
              <a:ext cx="13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Coop.</a:t>
              </a:r>
              <a:endParaRPr lang="de-DE" sz="600" b="1"/>
            </a:p>
          </p:txBody>
        </p:sp>
        <p:sp>
          <p:nvSpPr>
            <p:cNvPr id="86" name="Rectangle 26"/>
            <p:cNvSpPr>
              <a:spLocks noChangeArrowheads="1"/>
            </p:cNvSpPr>
            <p:nvPr/>
          </p:nvSpPr>
          <p:spPr bwMode="auto">
            <a:xfrm>
              <a:off x="3158" y="1361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NBFI</a:t>
              </a:r>
              <a:endParaRPr lang="de-DE" sz="600" b="1"/>
            </a:p>
          </p:txBody>
        </p:sp>
        <p:sp>
          <p:nvSpPr>
            <p:cNvPr id="87" name="Rectangle 27"/>
            <p:cNvSpPr>
              <a:spLocks noChangeArrowheads="1"/>
            </p:cNvSpPr>
            <p:nvPr/>
          </p:nvSpPr>
          <p:spPr bwMode="auto">
            <a:xfrm>
              <a:off x="2583" y="1424"/>
              <a:ext cx="11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NGO</a:t>
              </a:r>
              <a:endParaRPr lang="de-DE" sz="600" b="1"/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2847" y="1424"/>
              <a:ext cx="1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R.Bank</a:t>
              </a:r>
              <a:endParaRPr lang="de-DE" sz="600" b="1"/>
            </a:p>
          </p:txBody>
        </p:sp>
        <p:sp>
          <p:nvSpPr>
            <p:cNvPr id="89" name="Rectangle 29"/>
            <p:cNvSpPr>
              <a:spLocks noChangeArrowheads="1"/>
            </p:cNvSpPr>
            <p:nvPr/>
          </p:nvSpPr>
          <p:spPr bwMode="auto">
            <a:xfrm>
              <a:off x="2309" y="1220"/>
              <a:ext cx="259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 b="1">
                  <a:solidFill>
                    <a:srgbClr val="000000"/>
                  </a:solidFill>
                  <a:latin typeface="Arial" pitchFamily="34" charset="0"/>
                </a:rPr>
                <a:t>STATUS</a:t>
              </a:r>
              <a:endParaRPr lang="de-DE" sz="800" b="1"/>
            </a:p>
          </p:txBody>
        </p:sp>
      </p:grpSp>
      <p:grpSp>
        <p:nvGrpSpPr>
          <p:cNvPr id="90" name="Group 32"/>
          <p:cNvGrpSpPr>
            <a:grpSpLocks noChangeAspect="1"/>
          </p:cNvGrpSpPr>
          <p:nvPr/>
        </p:nvGrpSpPr>
        <p:grpSpPr bwMode="auto">
          <a:xfrm>
            <a:off x="1500188" y="3919538"/>
            <a:ext cx="1979612" cy="1976437"/>
            <a:chOff x="945" y="2475"/>
            <a:chExt cx="1247" cy="1248"/>
          </a:xfrm>
        </p:grpSpPr>
        <p:sp>
          <p:nvSpPr>
            <p:cNvPr id="91" name="AutoShape 31"/>
            <p:cNvSpPr>
              <a:spLocks noChangeAspect="1" noChangeArrowheads="1" noTextEdit="1"/>
            </p:cNvSpPr>
            <p:nvPr/>
          </p:nvSpPr>
          <p:spPr bwMode="auto">
            <a:xfrm>
              <a:off x="945" y="2475"/>
              <a:ext cx="1247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Rectangle 33"/>
            <p:cNvSpPr>
              <a:spLocks noChangeArrowheads="1"/>
            </p:cNvSpPr>
            <p:nvPr/>
          </p:nvSpPr>
          <p:spPr bwMode="auto">
            <a:xfrm>
              <a:off x="962" y="2490"/>
              <a:ext cx="1216" cy="1216"/>
            </a:xfrm>
            <a:prstGeom prst="rect">
              <a:avLst/>
            </a:prstGeom>
            <a:solidFill>
              <a:srgbClr val="C6D3D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93" name="Rectangle 34"/>
            <p:cNvSpPr>
              <a:spLocks noChangeArrowheads="1"/>
            </p:cNvSpPr>
            <p:nvPr/>
          </p:nvSpPr>
          <p:spPr bwMode="auto">
            <a:xfrm>
              <a:off x="963" y="2493"/>
              <a:ext cx="1210" cy="1213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94" name="Rectangle 35"/>
            <p:cNvSpPr>
              <a:spLocks noChangeArrowheads="1"/>
            </p:cNvSpPr>
            <p:nvPr/>
          </p:nvSpPr>
          <p:spPr bwMode="auto">
            <a:xfrm>
              <a:off x="978" y="2745"/>
              <a:ext cx="1182" cy="946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95" name="Freeform 36"/>
            <p:cNvSpPr>
              <a:spLocks/>
            </p:cNvSpPr>
            <p:nvPr/>
          </p:nvSpPr>
          <p:spPr bwMode="auto">
            <a:xfrm>
              <a:off x="1566" y="2745"/>
              <a:ext cx="472" cy="894"/>
            </a:xfrm>
            <a:custGeom>
              <a:avLst/>
              <a:gdLst>
                <a:gd name="T0" fmla="*/ 2147483647 w 257"/>
                <a:gd name="T1" fmla="*/ 2147483647 h 486"/>
                <a:gd name="T2" fmla="*/ 2147483647 w 257"/>
                <a:gd name="T3" fmla="*/ 2147483647 h 486"/>
                <a:gd name="T4" fmla="*/ 0 w 257"/>
                <a:gd name="T5" fmla="*/ 0 h 486"/>
                <a:gd name="T6" fmla="*/ 0 w 257"/>
                <a:gd name="T7" fmla="*/ 2147483647 h 486"/>
                <a:gd name="T8" fmla="*/ 2147483647 w 257"/>
                <a:gd name="T9" fmla="*/ 2147483647 h 4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"/>
                <a:gd name="T16" fmla="*/ 0 h 486"/>
                <a:gd name="T17" fmla="*/ 257 w 257"/>
                <a:gd name="T18" fmla="*/ 486 h 4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486">
                  <a:moveTo>
                    <a:pt x="115" y="486"/>
                  </a:moveTo>
                  <a:cubicBezTo>
                    <a:pt x="202" y="442"/>
                    <a:pt x="257" y="354"/>
                    <a:pt x="257" y="257"/>
                  </a:cubicBezTo>
                  <a:cubicBezTo>
                    <a:pt x="257" y="115"/>
                    <a:pt x="142" y="0"/>
                    <a:pt x="0" y="0"/>
                  </a:cubicBezTo>
                  <a:lnTo>
                    <a:pt x="0" y="257"/>
                  </a:lnTo>
                  <a:lnTo>
                    <a:pt x="115" y="486"/>
                  </a:lnTo>
                  <a:close/>
                </a:path>
              </a:pathLst>
            </a:custGeom>
            <a:solidFill>
              <a:srgbClr val="51748A"/>
            </a:solidFill>
            <a:ln w="0">
              <a:solidFill>
                <a:srgbClr val="51748A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96" name="Freeform 37"/>
            <p:cNvSpPr>
              <a:spLocks/>
            </p:cNvSpPr>
            <p:nvPr/>
          </p:nvSpPr>
          <p:spPr bwMode="auto">
            <a:xfrm>
              <a:off x="1096" y="2745"/>
              <a:ext cx="682" cy="946"/>
            </a:xfrm>
            <a:custGeom>
              <a:avLst/>
              <a:gdLst>
                <a:gd name="T0" fmla="*/ 2147483647 w 371"/>
                <a:gd name="T1" fmla="*/ 0 h 514"/>
                <a:gd name="T2" fmla="*/ 2147483647 w 371"/>
                <a:gd name="T3" fmla="*/ 0 h 514"/>
                <a:gd name="T4" fmla="*/ 0 w 371"/>
                <a:gd name="T5" fmla="*/ 2147483647 h 514"/>
                <a:gd name="T6" fmla="*/ 2147483647 w 371"/>
                <a:gd name="T7" fmla="*/ 2147483647 h 514"/>
                <a:gd name="T8" fmla="*/ 2147483647 w 371"/>
                <a:gd name="T9" fmla="*/ 2147483647 h 514"/>
                <a:gd name="T10" fmla="*/ 2147483647 w 371"/>
                <a:gd name="T11" fmla="*/ 2147483647 h 514"/>
                <a:gd name="T12" fmla="*/ 2147483647 w 371"/>
                <a:gd name="T13" fmla="*/ 0 h 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1"/>
                <a:gd name="T22" fmla="*/ 0 h 514"/>
                <a:gd name="T23" fmla="*/ 371 w 371"/>
                <a:gd name="T24" fmla="*/ 514 h 5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1" h="514">
                  <a:moveTo>
                    <a:pt x="256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114" y="0"/>
                    <a:pt x="0" y="115"/>
                    <a:pt x="0" y="257"/>
                  </a:cubicBezTo>
                  <a:cubicBezTo>
                    <a:pt x="0" y="398"/>
                    <a:pt x="114" y="514"/>
                    <a:pt x="256" y="514"/>
                  </a:cubicBezTo>
                  <a:cubicBezTo>
                    <a:pt x="296" y="514"/>
                    <a:pt x="336" y="504"/>
                    <a:pt x="371" y="486"/>
                  </a:cubicBezTo>
                  <a:lnTo>
                    <a:pt x="256" y="257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889DB1"/>
            </a:solidFill>
            <a:ln w="0">
              <a:solidFill>
                <a:srgbClr val="889DB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97" name="Rectangle 38"/>
            <p:cNvSpPr>
              <a:spLocks noChangeArrowheads="1"/>
            </p:cNvSpPr>
            <p:nvPr/>
          </p:nvSpPr>
          <p:spPr bwMode="auto">
            <a:xfrm>
              <a:off x="1782" y="3124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42.65%</a:t>
              </a:r>
              <a:endParaRPr lang="de-DE" sz="600" b="1"/>
            </a:p>
          </p:txBody>
        </p:sp>
        <p:sp>
          <p:nvSpPr>
            <p:cNvPr id="98" name="Rectangle 39"/>
            <p:cNvSpPr>
              <a:spLocks noChangeArrowheads="1"/>
            </p:cNvSpPr>
            <p:nvPr/>
          </p:nvSpPr>
          <p:spPr bwMode="auto">
            <a:xfrm>
              <a:off x="1170" y="3268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57.35%</a:t>
              </a:r>
              <a:endParaRPr lang="de-DE" sz="600" b="1"/>
            </a:p>
          </p:txBody>
        </p:sp>
        <p:sp>
          <p:nvSpPr>
            <p:cNvPr id="99" name="Rectangle 40"/>
            <p:cNvSpPr>
              <a:spLocks noChangeArrowheads="1"/>
            </p:cNvSpPr>
            <p:nvPr/>
          </p:nvSpPr>
          <p:spPr bwMode="auto">
            <a:xfrm>
              <a:off x="1324" y="2648"/>
              <a:ext cx="488" cy="81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00" name="Rectangle 41"/>
            <p:cNvSpPr>
              <a:spLocks noChangeArrowheads="1"/>
            </p:cNvSpPr>
            <p:nvPr/>
          </p:nvSpPr>
          <p:spPr bwMode="auto">
            <a:xfrm>
              <a:off x="1342" y="2666"/>
              <a:ext cx="70" cy="46"/>
            </a:xfrm>
            <a:prstGeom prst="rect">
              <a:avLst/>
            </a:prstGeom>
            <a:solidFill>
              <a:srgbClr val="51748A"/>
            </a:solidFill>
            <a:ln w="0">
              <a:solidFill>
                <a:srgbClr val="5174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01" name="Rectangle 42"/>
            <p:cNvSpPr>
              <a:spLocks noChangeArrowheads="1"/>
            </p:cNvSpPr>
            <p:nvPr/>
          </p:nvSpPr>
          <p:spPr bwMode="auto">
            <a:xfrm>
              <a:off x="1559" y="2666"/>
              <a:ext cx="71" cy="46"/>
            </a:xfrm>
            <a:prstGeom prst="rect">
              <a:avLst/>
            </a:prstGeom>
            <a:solidFill>
              <a:srgbClr val="889DB1"/>
            </a:solidFill>
            <a:ln w="0">
              <a:solidFill>
                <a:srgbClr val="889DB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02" name="Rectangle 43"/>
            <p:cNvSpPr>
              <a:spLocks noChangeArrowheads="1"/>
            </p:cNvSpPr>
            <p:nvPr/>
          </p:nvSpPr>
          <p:spPr bwMode="auto">
            <a:xfrm>
              <a:off x="1439" y="2666"/>
              <a:ext cx="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103" name="Rectangle 44"/>
            <p:cNvSpPr>
              <a:spLocks noChangeArrowheads="1"/>
            </p:cNvSpPr>
            <p:nvPr/>
          </p:nvSpPr>
          <p:spPr bwMode="auto">
            <a:xfrm>
              <a:off x="1656" y="2666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104" name="Rectangle 45"/>
            <p:cNvSpPr>
              <a:spLocks noChangeArrowheads="1"/>
            </p:cNvSpPr>
            <p:nvPr/>
          </p:nvSpPr>
          <p:spPr bwMode="auto">
            <a:xfrm>
              <a:off x="975" y="2525"/>
              <a:ext cx="40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 b="1">
                  <a:latin typeface="Arial" pitchFamily="34" charset="0"/>
                </a:rPr>
                <a:t>REGULATED</a:t>
              </a:r>
              <a:endParaRPr lang="de-DE" sz="800" b="1"/>
            </a:p>
          </p:txBody>
        </p:sp>
      </p:grpSp>
      <p:grpSp>
        <p:nvGrpSpPr>
          <p:cNvPr id="105" name="Group 48"/>
          <p:cNvGrpSpPr>
            <a:grpSpLocks noChangeAspect="1"/>
          </p:cNvGrpSpPr>
          <p:nvPr/>
        </p:nvGrpSpPr>
        <p:grpSpPr bwMode="auto">
          <a:xfrm>
            <a:off x="3571875" y="3919538"/>
            <a:ext cx="1979613" cy="1976437"/>
            <a:chOff x="2250" y="2475"/>
            <a:chExt cx="1247" cy="1248"/>
          </a:xfrm>
        </p:grpSpPr>
        <p:sp>
          <p:nvSpPr>
            <p:cNvPr id="106" name="AutoShape 47"/>
            <p:cNvSpPr>
              <a:spLocks noChangeAspect="1" noChangeArrowheads="1" noTextEdit="1"/>
            </p:cNvSpPr>
            <p:nvPr/>
          </p:nvSpPr>
          <p:spPr bwMode="auto">
            <a:xfrm>
              <a:off x="2250" y="2475"/>
              <a:ext cx="1247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Rectangle 49"/>
            <p:cNvSpPr>
              <a:spLocks noChangeArrowheads="1"/>
            </p:cNvSpPr>
            <p:nvPr/>
          </p:nvSpPr>
          <p:spPr bwMode="auto">
            <a:xfrm>
              <a:off x="2267" y="2490"/>
              <a:ext cx="1216" cy="1216"/>
            </a:xfrm>
            <a:prstGeom prst="rect">
              <a:avLst/>
            </a:prstGeom>
            <a:solidFill>
              <a:srgbClr val="C6D3D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08" name="Rectangle 50"/>
            <p:cNvSpPr>
              <a:spLocks noChangeArrowheads="1"/>
            </p:cNvSpPr>
            <p:nvPr/>
          </p:nvSpPr>
          <p:spPr bwMode="auto">
            <a:xfrm>
              <a:off x="2268" y="2493"/>
              <a:ext cx="1210" cy="1213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09" name="Rectangle 51"/>
            <p:cNvSpPr>
              <a:spLocks noChangeArrowheads="1"/>
            </p:cNvSpPr>
            <p:nvPr/>
          </p:nvSpPr>
          <p:spPr bwMode="auto">
            <a:xfrm>
              <a:off x="2283" y="2745"/>
              <a:ext cx="1182" cy="946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10" name="Freeform 52"/>
            <p:cNvSpPr>
              <a:spLocks/>
            </p:cNvSpPr>
            <p:nvPr/>
          </p:nvSpPr>
          <p:spPr bwMode="auto">
            <a:xfrm>
              <a:off x="2599" y="2745"/>
              <a:ext cx="744" cy="946"/>
            </a:xfrm>
            <a:custGeom>
              <a:avLst/>
              <a:gdLst>
                <a:gd name="T0" fmla="*/ 0 w 405"/>
                <a:gd name="T1" fmla="*/ 2147483647 h 514"/>
                <a:gd name="T2" fmla="*/ 2147483647 w 405"/>
                <a:gd name="T3" fmla="*/ 2147483647 h 514"/>
                <a:gd name="T4" fmla="*/ 2147483647 w 405"/>
                <a:gd name="T5" fmla="*/ 2147483647 h 514"/>
                <a:gd name="T6" fmla="*/ 2147483647 w 405"/>
                <a:gd name="T7" fmla="*/ 0 h 514"/>
                <a:gd name="T8" fmla="*/ 2147483647 w 405"/>
                <a:gd name="T9" fmla="*/ 2147483647 h 514"/>
                <a:gd name="T10" fmla="*/ 0 w 405"/>
                <a:gd name="T11" fmla="*/ 2147483647 h 5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5"/>
                <a:gd name="T19" fmla="*/ 0 h 514"/>
                <a:gd name="T20" fmla="*/ 405 w 405"/>
                <a:gd name="T21" fmla="*/ 514 h 5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5" h="514">
                  <a:moveTo>
                    <a:pt x="0" y="467"/>
                  </a:moveTo>
                  <a:cubicBezTo>
                    <a:pt x="44" y="497"/>
                    <a:pt x="95" y="514"/>
                    <a:pt x="148" y="514"/>
                  </a:cubicBezTo>
                  <a:cubicBezTo>
                    <a:pt x="290" y="514"/>
                    <a:pt x="405" y="398"/>
                    <a:pt x="405" y="257"/>
                  </a:cubicBezTo>
                  <a:cubicBezTo>
                    <a:pt x="405" y="115"/>
                    <a:pt x="290" y="0"/>
                    <a:pt x="148" y="0"/>
                  </a:cubicBezTo>
                  <a:lnTo>
                    <a:pt x="148" y="257"/>
                  </a:lnTo>
                  <a:lnTo>
                    <a:pt x="0" y="467"/>
                  </a:lnTo>
                  <a:close/>
                </a:path>
              </a:pathLst>
            </a:custGeom>
            <a:solidFill>
              <a:srgbClr val="51748A"/>
            </a:solidFill>
            <a:ln w="0">
              <a:solidFill>
                <a:srgbClr val="51748A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11" name="Freeform 53"/>
            <p:cNvSpPr>
              <a:spLocks/>
            </p:cNvSpPr>
            <p:nvPr/>
          </p:nvSpPr>
          <p:spPr bwMode="auto">
            <a:xfrm>
              <a:off x="2399" y="2745"/>
              <a:ext cx="472" cy="859"/>
            </a:xfrm>
            <a:custGeom>
              <a:avLst/>
              <a:gdLst>
                <a:gd name="T0" fmla="*/ 2147483647 w 257"/>
                <a:gd name="T1" fmla="*/ 0 h 467"/>
                <a:gd name="T2" fmla="*/ 2147483647 w 257"/>
                <a:gd name="T3" fmla="*/ 0 h 467"/>
                <a:gd name="T4" fmla="*/ 2147483647 w 257"/>
                <a:gd name="T5" fmla="*/ 2147483647 h 467"/>
                <a:gd name="T6" fmla="*/ 2147483647 w 257"/>
                <a:gd name="T7" fmla="*/ 2147483647 h 467"/>
                <a:gd name="T8" fmla="*/ 2147483647 w 257"/>
                <a:gd name="T9" fmla="*/ 2147483647 h 467"/>
                <a:gd name="T10" fmla="*/ 2147483647 w 257"/>
                <a:gd name="T11" fmla="*/ 0 h 4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7"/>
                <a:gd name="T19" fmla="*/ 0 h 467"/>
                <a:gd name="T20" fmla="*/ 257 w 257"/>
                <a:gd name="T21" fmla="*/ 467 h 4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7" h="467">
                  <a:moveTo>
                    <a:pt x="257" y="0"/>
                  </a:moveTo>
                  <a:cubicBezTo>
                    <a:pt x="257" y="0"/>
                    <a:pt x="257" y="0"/>
                    <a:pt x="257" y="0"/>
                  </a:cubicBezTo>
                  <a:cubicBezTo>
                    <a:pt x="115" y="0"/>
                    <a:pt x="1" y="115"/>
                    <a:pt x="1" y="257"/>
                  </a:cubicBezTo>
                  <a:cubicBezTo>
                    <a:pt x="0" y="340"/>
                    <a:pt x="41" y="419"/>
                    <a:pt x="109" y="467"/>
                  </a:cubicBezTo>
                  <a:lnTo>
                    <a:pt x="257" y="257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889DB1"/>
            </a:solidFill>
            <a:ln w="0">
              <a:solidFill>
                <a:srgbClr val="889DB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12" name="Rectangle 54"/>
            <p:cNvSpPr>
              <a:spLocks noChangeArrowheads="1"/>
            </p:cNvSpPr>
            <p:nvPr/>
          </p:nvSpPr>
          <p:spPr bwMode="auto">
            <a:xfrm>
              <a:off x="3094" y="3292"/>
              <a:ext cx="13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59.8%</a:t>
              </a:r>
              <a:endParaRPr lang="de-DE" sz="600" b="1"/>
            </a:p>
          </p:txBody>
        </p:sp>
        <p:sp>
          <p:nvSpPr>
            <p:cNvPr id="113" name="Rectangle 55"/>
            <p:cNvSpPr>
              <a:spLocks noChangeArrowheads="1"/>
            </p:cNvSpPr>
            <p:nvPr/>
          </p:nvSpPr>
          <p:spPr bwMode="auto">
            <a:xfrm>
              <a:off x="2493" y="3100"/>
              <a:ext cx="13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40.2%</a:t>
              </a:r>
              <a:endParaRPr lang="de-DE" sz="600" b="1"/>
            </a:p>
          </p:txBody>
        </p:sp>
        <p:sp>
          <p:nvSpPr>
            <p:cNvPr id="114" name="Rectangle 56"/>
            <p:cNvSpPr>
              <a:spLocks noChangeArrowheads="1"/>
            </p:cNvSpPr>
            <p:nvPr/>
          </p:nvSpPr>
          <p:spPr bwMode="auto">
            <a:xfrm>
              <a:off x="2629" y="2648"/>
              <a:ext cx="488" cy="81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15" name="Rectangle 57"/>
            <p:cNvSpPr>
              <a:spLocks noChangeArrowheads="1"/>
            </p:cNvSpPr>
            <p:nvPr/>
          </p:nvSpPr>
          <p:spPr bwMode="auto">
            <a:xfrm>
              <a:off x="2647" y="2666"/>
              <a:ext cx="70" cy="46"/>
            </a:xfrm>
            <a:prstGeom prst="rect">
              <a:avLst/>
            </a:prstGeom>
            <a:solidFill>
              <a:srgbClr val="51748A"/>
            </a:solidFill>
            <a:ln w="0">
              <a:solidFill>
                <a:srgbClr val="5174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16" name="Rectangle 58"/>
            <p:cNvSpPr>
              <a:spLocks noChangeArrowheads="1"/>
            </p:cNvSpPr>
            <p:nvPr/>
          </p:nvSpPr>
          <p:spPr bwMode="auto">
            <a:xfrm>
              <a:off x="2864" y="2666"/>
              <a:ext cx="71" cy="46"/>
            </a:xfrm>
            <a:prstGeom prst="rect">
              <a:avLst/>
            </a:prstGeom>
            <a:solidFill>
              <a:srgbClr val="889DB1"/>
            </a:solidFill>
            <a:ln w="0">
              <a:solidFill>
                <a:srgbClr val="889DB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17" name="Rectangle 59"/>
            <p:cNvSpPr>
              <a:spLocks noChangeArrowheads="1"/>
            </p:cNvSpPr>
            <p:nvPr/>
          </p:nvSpPr>
          <p:spPr bwMode="auto">
            <a:xfrm>
              <a:off x="2744" y="2666"/>
              <a:ext cx="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118" name="Rectangle 60"/>
            <p:cNvSpPr>
              <a:spLocks noChangeArrowheads="1"/>
            </p:cNvSpPr>
            <p:nvPr/>
          </p:nvSpPr>
          <p:spPr bwMode="auto">
            <a:xfrm>
              <a:off x="2961" y="2666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119" name="Rectangle 61"/>
            <p:cNvSpPr>
              <a:spLocks noChangeArrowheads="1"/>
            </p:cNvSpPr>
            <p:nvPr/>
          </p:nvSpPr>
          <p:spPr bwMode="auto">
            <a:xfrm>
              <a:off x="2309" y="2525"/>
              <a:ext cx="57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 b="1">
                  <a:latin typeface="Arial" pitchFamily="34" charset="0"/>
                </a:rPr>
                <a:t>OTHER SERVICES</a:t>
              </a:r>
              <a:endParaRPr lang="de-DE" sz="800" b="1"/>
            </a:p>
          </p:txBody>
        </p:sp>
      </p:grpSp>
      <p:grpSp>
        <p:nvGrpSpPr>
          <p:cNvPr id="120" name="Group 64"/>
          <p:cNvGrpSpPr>
            <a:grpSpLocks noChangeAspect="1"/>
          </p:cNvGrpSpPr>
          <p:nvPr/>
        </p:nvGrpSpPr>
        <p:grpSpPr bwMode="auto">
          <a:xfrm>
            <a:off x="5715000" y="3919538"/>
            <a:ext cx="1979613" cy="1976437"/>
            <a:chOff x="3600" y="2475"/>
            <a:chExt cx="1247" cy="1248"/>
          </a:xfrm>
        </p:grpSpPr>
        <p:sp>
          <p:nvSpPr>
            <p:cNvPr id="121" name="AutoShape 63"/>
            <p:cNvSpPr>
              <a:spLocks noChangeAspect="1" noChangeArrowheads="1" noTextEdit="1"/>
            </p:cNvSpPr>
            <p:nvPr/>
          </p:nvSpPr>
          <p:spPr bwMode="auto">
            <a:xfrm>
              <a:off x="3600" y="2475"/>
              <a:ext cx="1247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3617" y="2490"/>
              <a:ext cx="1216" cy="1216"/>
            </a:xfrm>
            <a:prstGeom prst="rect">
              <a:avLst/>
            </a:prstGeom>
            <a:solidFill>
              <a:srgbClr val="C6D3D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3618" y="2493"/>
              <a:ext cx="1210" cy="1213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3633" y="2745"/>
              <a:ext cx="1182" cy="946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25" name="Freeform 68"/>
            <p:cNvSpPr>
              <a:spLocks/>
            </p:cNvSpPr>
            <p:nvPr/>
          </p:nvSpPr>
          <p:spPr bwMode="auto">
            <a:xfrm>
              <a:off x="4221" y="2745"/>
              <a:ext cx="472" cy="918"/>
            </a:xfrm>
            <a:custGeom>
              <a:avLst/>
              <a:gdLst>
                <a:gd name="T0" fmla="*/ 2147483647 w 257"/>
                <a:gd name="T1" fmla="*/ 2147483647 h 499"/>
                <a:gd name="T2" fmla="*/ 2147483647 w 257"/>
                <a:gd name="T3" fmla="*/ 2147483647 h 499"/>
                <a:gd name="T4" fmla="*/ 0 w 257"/>
                <a:gd name="T5" fmla="*/ 0 h 499"/>
                <a:gd name="T6" fmla="*/ 0 w 257"/>
                <a:gd name="T7" fmla="*/ 2147483647 h 499"/>
                <a:gd name="T8" fmla="*/ 2147483647 w 257"/>
                <a:gd name="T9" fmla="*/ 2147483647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"/>
                <a:gd name="T16" fmla="*/ 0 h 499"/>
                <a:gd name="T17" fmla="*/ 257 w 257"/>
                <a:gd name="T18" fmla="*/ 499 h 4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499">
                  <a:moveTo>
                    <a:pt x="86" y="499"/>
                  </a:moveTo>
                  <a:cubicBezTo>
                    <a:pt x="188" y="462"/>
                    <a:pt x="257" y="365"/>
                    <a:pt x="257" y="257"/>
                  </a:cubicBezTo>
                  <a:cubicBezTo>
                    <a:pt x="257" y="115"/>
                    <a:pt x="142" y="0"/>
                    <a:pt x="0" y="0"/>
                  </a:cubicBezTo>
                  <a:lnTo>
                    <a:pt x="0" y="257"/>
                  </a:lnTo>
                  <a:lnTo>
                    <a:pt x="86" y="499"/>
                  </a:lnTo>
                  <a:close/>
                </a:path>
              </a:pathLst>
            </a:custGeom>
            <a:solidFill>
              <a:srgbClr val="51748A"/>
            </a:solidFill>
            <a:ln w="0">
              <a:solidFill>
                <a:srgbClr val="51748A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26" name="Freeform 69"/>
            <p:cNvSpPr>
              <a:spLocks/>
            </p:cNvSpPr>
            <p:nvPr/>
          </p:nvSpPr>
          <p:spPr bwMode="auto">
            <a:xfrm>
              <a:off x="3751" y="2745"/>
              <a:ext cx="628" cy="946"/>
            </a:xfrm>
            <a:custGeom>
              <a:avLst/>
              <a:gdLst>
                <a:gd name="T0" fmla="*/ 2147483647 w 342"/>
                <a:gd name="T1" fmla="*/ 0 h 514"/>
                <a:gd name="T2" fmla="*/ 2147483647 w 342"/>
                <a:gd name="T3" fmla="*/ 0 h 514"/>
                <a:gd name="T4" fmla="*/ 0 w 342"/>
                <a:gd name="T5" fmla="*/ 2147483647 h 514"/>
                <a:gd name="T6" fmla="*/ 2147483647 w 342"/>
                <a:gd name="T7" fmla="*/ 2147483647 h 514"/>
                <a:gd name="T8" fmla="*/ 2147483647 w 342"/>
                <a:gd name="T9" fmla="*/ 2147483647 h 514"/>
                <a:gd name="T10" fmla="*/ 2147483647 w 342"/>
                <a:gd name="T11" fmla="*/ 2147483647 h 514"/>
                <a:gd name="T12" fmla="*/ 2147483647 w 342"/>
                <a:gd name="T13" fmla="*/ 0 h 5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2"/>
                <a:gd name="T22" fmla="*/ 0 h 514"/>
                <a:gd name="T23" fmla="*/ 342 w 342"/>
                <a:gd name="T24" fmla="*/ 514 h 5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2" h="514">
                  <a:moveTo>
                    <a:pt x="256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114" y="0"/>
                    <a:pt x="0" y="115"/>
                    <a:pt x="0" y="257"/>
                  </a:cubicBezTo>
                  <a:cubicBezTo>
                    <a:pt x="0" y="398"/>
                    <a:pt x="114" y="514"/>
                    <a:pt x="256" y="514"/>
                  </a:cubicBezTo>
                  <a:cubicBezTo>
                    <a:pt x="285" y="514"/>
                    <a:pt x="314" y="509"/>
                    <a:pt x="342" y="499"/>
                  </a:cubicBezTo>
                  <a:lnTo>
                    <a:pt x="256" y="257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889DB1"/>
            </a:solidFill>
            <a:ln w="0">
              <a:solidFill>
                <a:srgbClr val="889DB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27" name="Rectangle 70"/>
            <p:cNvSpPr>
              <a:spLocks noChangeArrowheads="1"/>
            </p:cNvSpPr>
            <p:nvPr/>
          </p:nvSpPr>
          <p:spPr bwMode="auto">
            <a:xfrm>
              <a:off x="4441" y="3143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44.61%</a:t>
              </a:r>
              <a:endParaRPr lang="de-DE" sz="600" b="1"/>
            </a:p>
          </p:txBody>
        </p:sp>
        <p:sp>
          <p:nvSpPr>
            <p:cNvPr id="128" name="Rectangle 71"/>
            <p:cNvSpPr>
              <a:spLocks noChangeArrowheads="1"/>
            </p:cNvSpPr>
            <p:nvPr/>
          </p:nvSpPr>
          <p:spPr bwMode="auto">
            <a:xfrm>
              <a:off x="3821" y="3249"/>
              <a:ext cx="16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55.39%</a:t>
              </a:r>
              <a:endParaRPr lang="de-DE" sz="600" b="1"/>
            </a:p>
          </p:txBody>
        </p:sp>
        <p:sp>
          <p:nvSpPr>
            <p:cNvPr id="129" name="Rectangle 72"/>
            <p:cNvSpPr>
              <a:spLocks noChangeArrowheads="1"/>
            </p:cNvSpPr>
            <p:nvPr/>
          </p:nvSpPr>
          <p:spPr bwMode="auto">
            <a:xfrm>
              <a:off x="3979" y="2648"/>
              <a:ext cx="488" cy="81"/>
            </a:xfrm>
            <a:prstGeom prst="rect">
              <a:avLst/>
            </a:prstGeom>
            <a:solidFill>
              <a:srgbClr val="C6D3DF"/>
            </a:solidFill>
            <a:ln w="2">
              <a:solidFill>
                <a:srgbClr val="C6D3D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30" name="Rectangle 73"/>
            <p:cNvSpPr>
              <a:spLocks noChangeArrowheads="1"/>
            </p:cNvSpPr>
            <p:nvPr/>
          </p:nvSpPr>
          <p:spPr bwMode="auto">
            <a:xfrm>
              <a:off x="3997" y="2666"/>
              <a:ext cx="70" cy="46"/>
            </a:xfrm>
            <a:prstGeom prst="rect">
              <a:avLst/>
            </a:prstGeom>
            <a:solidFill>
              <a:srgbClr val="51748A"/>
            </a:solidFill>
            <a:ln w="0">
              <a:solidFill>
                <a:srgbClr val="5174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31" name="Rectangle 74"/>
            <p:cNvSpPr>
              <a:spLocks noChangeArrowheads="1"/>
            </p:cNvSpPr>
            <p:nvPr/>
          </p:nvSpPr>
          <p:spPr bwMode="auto">
            <a:xfrm>
              <a:off x="4214" y="2666"/>
              <a:ext cx="71" cy="46"/>
            </a:xfrm>
            <a:prstGeom prst="rect">
              <a:avLst/>
            </a:prstGeom>
            <a:solidFill>
              <a:srgbClr val="889DB1"/>
            </a:solidFill>
            <a:ln w="0">
              <a:solidFill>
                <a:srgbClr val="889DB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 sz="600" b="1"/>
            </a:p>
          </p:txBody>
        </p:sp>
        <p:sp>
          <p:nvSpPr>
            <p:cNvPr id="132" name="Rectangle 75"/>
            <p:cNvSpPr>
              <a:spLocks noChangeArrowheads="1"/>
            </p:cNvSpPr>
            <p:nvPr/>
          </p:nvSpPr>
          <p:spPr bwMode="auto">
            <a:xfrm>
              <a:off x="4094" y="2666"/>
              <a:ext cx="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133" name="Rectangle 76"/>
            <p:cNvSpPr>
              <a:spLocks noChangeArrowheads="1"/>
            </p:cNvSpPr>
            <p:nvPr/>
          </p:nvSpPr>
          <p:spPr bwMode="auto">
            <a:xfrm>
              <a:off x="4311" y="2666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134" name="Rectangle 77"/>
            <p:cNvSpPr>
              <a:spLocks noChangeArrowheads="1"/>
            </p:cNvSpPr>
            <p:nvPr/>
          </p:nvSpPr>
          <p:spPr bwMode="auto">
            <a:xfrm>
              <a:off x="3659" y="2525"/>
              <a:ext cx="29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 b="1">
                  <a:latin typeface="Arial" pitchFamily="34" charset="0"/>
                </a:rPr>
                <a:t>SAVINGS</a:t>
              </a:r>
              <a:endParaRPr lang="de-DE" sz="800" b="1"/>
            </a:p>
          </p:txBody>
        </p:sp>
      </p:grpSp>
      <p:sp>
        <p:nvSpPr>
          <p:cNvPr id="135" name="Date Placeholder 131"/>
          <p:cNvSpPr txBox="1">
            <a:spLocks noGrp="1"/>
          </p:cNvSpPr>
          <p:nvPr/>
        </p:nvSpPr>
        <p:spPr bwMode="auto">
          <a:xfrm>
            <a:off x="6867525" y="6384925"/>
            <a:ext cx="1905000" cy="455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de-DE" sz="1400" dirty="0">
              <a:solidFill>
                <a:srgbClr val="003C68"/>
              </a:solidFill>
              <a:latin typeface="+mn-lt"/>
            </a:endParaRPr>
          </a:p>
        </p:txBody>
      </p:sp>
      <p:sp>
        <p:nvSpPr>
          <p:cNvPr id="136" name="Footer Placeholder 132"/>
          <p:cNvSpPr txBox="1">
            <a:spLocks noGrp="1"/>
          </p:cNvSpPr>
          <p:nvPr/>
        </p:nvSpPr>
        <p:spPr bwMode="auto">
          <a:xfrm>
            <a:off x="381000" y="6384925"/>
            <a:ext cx="2971800" cy="455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400" dirty="0">
              <a:solidFill>
                <a:srgbClr val="003C68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i="1" dirty="0" smtClean="0"/>
              <a:t>Camparison between using different interest rates</a:t>
            </a:r>
            <a:endParaRPr lang="de-DE" sz="2800" b="1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053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Year 2005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Year 2006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SDI (Lending rate)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SDI (Benjamin, 1994)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SDI (Lending rate)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SDI (Benjamin, 1994)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No risk premium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with risk premium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No risk premium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with risk premium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Subsidy Dependent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153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179</a:t>
                      </a:r>
                      <a:endParaRPr lang="de-D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122</a:t>
                      </a:r>
                      <a:endParaRPr lang="de-D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155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Subsidy Free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51</a:t>
                      </a:r>
                      <a:endParaRPr lang="de-D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/>
                        <a:t>25</a:t>
                      </a:r>
                      <a:endParaRPr lang="de-DE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57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24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Total</a:t>
                      </a:r>
                      <a:endParaRPr lang="de-DE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204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204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179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179</a:t>
                      </a:r>
                      <a:endParaRPr lang="de-DE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57233"/>
            <a:ext cx="7772400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SDI in institutional setting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3"/>
          <p:cNvSpPr txBox="1">
            <a:spLocks noGrp="1"/>
          </p:cNvSpPr>
          <p:nvPr/>
        </p:nvSpPr>
        <p:spPr bwMode="auto">
          <a:xfrm>
            <a:off x="6858000" y="6384925"/>
            <a:ext cx="1905000" cy="455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de-DE" sz="1400" dirty="0">
              <a:solidFill>
                <a:srgbClr val="003C68"/>
              </a:solidFill>
              <a:latin typeface="+mn-lt"/>
            </a:endParaRPr>
          </a:p>
        </p:txBody>
      </p:sp>
      <p:sp>
        <p:nvSpPr>
          <p:cNvPr id="7" name="Footer Placeholder 4"/>
          <p:cNvSpPr txBox="1">
            <a:spLocks noGrp="1"/>
          </p:cNvSpPr>
          <p:nvPr/>
        </p:nvSpPr>
        <p:spPr bwMode="auto">
          <a:xfrm>
            <a:off x="381000" y="6384925"/>
            <a:ext cx="2971800" cy="455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400" dirty="0">
              <a:solidFill>
                <a:srgbClr val="003C68"/>
              </a:solidFill>
              <a:latin typeface="+mn-lt"/>
            </a:endParaRPr>
          </a:p>
        </p:txBody>
      </p:sp>
      <p:pic>
        <p:nvPicPr>
          <p:cNvPr id="8" name="Picture 147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409950" y="1895475"/>
            <a:ext cx="2066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8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505450" y="1901825"/>
            <a:ext cx="2066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9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5513388" y="3998913"/>
            <a:ext cx="2066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0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3444875" y="3989388"/>
            <a:ext cx="2066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1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1176338" y="3973513"/>
            <a:ext cx="21272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6"/>
          <p:cNvPicPr>
            <a:picLocks noChangeAspect="1" noChangeArrowheads="1"/>
          </p:cNvPicPr>
          <p:nvPr/>
        </p:nvPicPr>
        <p:blipFill>
          <a:blip r:embed="rId7" cstate="print">
            <a:lum contrast="10000"/>
          </a:blip>
          <a:srcRect/>
          <a:stretch>
            <a:fillRect/>
          </a:stretch>
        </p:blipFill>
        <p:spPr bwMode="auto">
          <a:xfrm>
            <a:off x="1173163" y="1884363"/>
            <a:ext cx="218757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en-GB" sz="2800" b="1" i="1" dirty="0" smtClean="0"/>
              <a:t>Return on Asset (ROA) Vs Subsidy Adjusted ROA</a:t>
            </a:r>
            <a:endParaRPr lang="de-DE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15</a:t>
            </a:fld>
            <a:endParaRPr lang="de-DE"/>
          </a:p>
        </p:txBody>
      </p:sp>
      <p:grpSp>
        <p:nvGrpSpPr>
          <p:cNvPr id="55" name="Group 4"/>
          <p:cNvGrpSpPr>
            <a:grpSpLocks noChangeAspect="1"/>
          </p:cNvGrpSpPr>
          <p:nvPr/>
        </p:nvGrpSpPr>
        <p:grpSpPr bwMode="auto">
          <a:xfrm>
            <a:off x="1357290" y="1857364"/>
            <a:ext cx="1979613" cy="1974850"/>
            <a:chOff x="1215" y="1305"/>
            <a:chExt cx="1247" cy="1247"/>
          </a:xfrm>
        </p:grpSpPr>
        <p:sp>
          <p:nvSpPr>
            <p:cNvPr id="5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15" y="1305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1225" y="1318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58" name="Rectangle 6"/>
            <p:cNvSpPr>
              <a:spLocks noChangeArrowheads="1"/>
            </p:cNvSpPr>
            <p:nvPr/>
          </p:nvSpPr>
          <p:spPr bwMode="auto">
            <a:xfrm>
              <a:off x="1226" y="1320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1347" y="1498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0" name="Line 8"/>
            <p:cNvSpPr>
              <a:spLocks noChangeShapeType="1"/>
            </p:cNvSpPr>
            <p:nvPr/>
          </p:nvSpPr>
          <p:spPr bwMode="auto">
            <a:xfrm>
              <a:off x="1347" y="2276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1347" y="209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>
              <a:off x="1347" y="1908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3" name="Line 11"/>
            <p:cNvSpPr>
              <a:spLocks noChangeShapeType="1"/>
            </p:cNvSpPr>
            <p:nvPr/>
          </p:nvSpPr>
          <p:spPr bwMode="auto">
            <a:xfrm>
              <a:off x="1347" y="1724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4" name="Line 12"/>
            <p:cNvSpPr>
              <a:spLocks noChangeShapeType="1"/>
            </p:cNvSpPr>
            <p:nvPr/>
          </p:nvSpPr>
          <p:spPr bwMode="auto">
            <a:xfrm>
              <a:off x="1347" y="1540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1391" y="1991"/>
              <a:ext cx="63" cy="10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6" name="Rectangle 14"/>
            <p:cNvSpPr>
              <a:spLocks noChangeArrowheads="1"/>
            </p:cNvSpPr>
            <p:nvPr/>
          </p:nvSpPr>
          <p:spPr bwMode="auto">
            <a:xfrm>
              <a:off x="1455" y="2093"/>
              <a:ext cx="65" cy="8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1563" y="1823"/>
              <a:ext cx="63" cy="26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8" name="Rectangle 16"/>
            <p:cNvSpPr>
              <a:spLocks noChangeArrowheads="1"/>
            </p:cNvSpPr>
            <p:nvPr/>
          </p:nvSpPr>
          <p:spPr bwMode="auto">
            <a:xfrm>
              <a:off x="1627" y="2030"/>
              <a:ext cx="63" cy="6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1734" y="1907"/>
              <a:ext cx="64" cy="14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1798" y="2052"/>
              <a:ext cx="63" cy="40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1905" y="1906"/>
              <a:ext cx="64" cy="15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1969" y="2024"/>
              <a:ext cx="64" cy="6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2076" y="1559"/>
              <a:ext cx="65" cy="53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2141" y="1864"/>
              <a:ext cx="63" cy="22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2248" y="1974"/>
              <a:ext cx="63" cy="11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2311" y="2093"/>
              <a:ext cx="65" cy="49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7" name="Line 25"/>
            <p:cNvSpPr>
              <a:spLocks noChangeShapeType="1"/>
            </p:cNvSpPr>
            <p:nvPr/>
          </p:nvSpPr>
          <p:spPr bwMode="auto">
            <a:xfrm flipV="1">
              <a:off x="1347" y="1498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8" name="Line 26"/>
            <p:cNvSpPr>
              <a:spLocks noChangeShapeType="1"/>
            </p:cNvSpPr>
            <p:nvPr/>
          </p:nvSpPr>
          <p:spPr bwMode="auto">
            <a:xfrm flipH="1">
              <a:off x="1335" y="2276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79" name="Rectangle 27"/>
            <p:cNvSpPr>
              <a:spLocks noChangeArrowheads="1"/>
            </p:cNvSpPr>
            <p:nvPr/>
          </p:nvSpPr>
          <p:spPr bwMode="auto">
            <a:xfrm rot="16200000">
              <a:off x="1270" y="2246"/>
              <a:ext cx="8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-.05</a:t>
              </a:r>
              <a:endParaRPr lang="de-DE" sz="6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80" name="Line 28"/>
            <p:cNvSpPr>
              <a:spLocks noChangeShapeType="1"/>
            </p:cNvSpPr>
            <p:nvPr/>
          </p:nvSpPr>
          <p:spPr bwMode="auto">
            <a:xfrm flipH="1">
              <a:off x="1335" y="209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81" name="Rectangle 29"/>
            <p:cNvSpPr>
              <a:spLocks noChangeArrowheads="1"/>
            </p:cNvSpPr>
            <p:nvPr/>
          </p:nvSpPr>
          <p:spPr bwMode="auto">
            <a:xfrm rot="16200000">
              <a:off x="1295" y="2027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0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82" name="Line 30"/>
            <p:cNvSpPr>
              <a:spLocks noChangeShapeType="1"/>
            </p:cNvSpPr>
            <p:nvPr/>
          </p:nvSpPr>
          <p:spPr bwMode="auto">
            <a:xfrm flipH="1">
              <a:off x="1335" y="1908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 rot="16200000">
              <a:off x="1285" y="1871"/>
              <a:ext cx="5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.05</a:t>
              </a:r>
              <a:endParaRPr lang="de-DE" sz="6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84" name="Line 32"/>
            <p:cNvSpPr>
              <a:spLocks noChangeShapeType="1"/>
            </p:cNvSpPr>
            <p:nvPr/>
          </p:nvSpPr>
          <p:spPr bwMode="auto">
            <a:xfrm flipH="1">
              <a:off x="1335" y="1724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85" name="Rectangle 33"/>
            <p:cNvSpPr>
              <a:spLocks noChangeArrowheads="1"/>
            </p:cNvSpPr>
            <p:nvPr/>
          </p:nvSpPr>
          <p:spPr bwMode="auto">
            <a:xfrm rot="16200000">
              <a:off x="1291" y="1693"/>
              <a:ext cx="4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.1</a:t>
              </a:r>
              <a:endParaRPr lang="de-DE" sz="6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86" name="Line 34"/>
            <p:cNvSpPr>
              <a:spLocks noChangeShapeType="1"/>
            </p:cNvSpPr>
            <p:nvPr/>
          </p:nvSpPr>
          <p:spPr bwMode="auto">
            <a:xfrm flipH="1">
              <a:off x="1335" y="1540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87" name="Rectangle 35"/>
            <p:cNvSpPr>
              <a:spLocks noChangeArrowheads="1"/>
            </p:cNvSpPr>
            <p:nvPr/>
          </p:nvSpPr>
          <p:spPr bwMode="auto">
            <a:xfrm rot="16200000">
              <a:off x="1288" y="1509"/>
              <a:ext cx="5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.15</a:t>
              </a:r>
              <a:endParaRPr lang="de-DE" sz="6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88" name="Rectangle 36"/>
            <p:cNvSpPr>
              <a:spLocks noChangeArrowheads="1"/>
            </p:cNvSpPr>
            <p:nvPr/>
          </p:nvSpPr>
          <p:spPr bwMode="auto">
            <a:xfrm rot="16200000">
              <a:off x="1230" y="1859"/>
              <a:ext cx="9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Value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89" name="Line 37"/>
            <p:cNvSpPr>
              <a:spLocks noChangeShapeType="1"/>
            </p:cNvSpPr>
            <p:nvPr/>
          </p:nvSpPr>
          <p:spPr bwMode="auto">
            <a:xfrm>
              <a:off x="1347" y="2319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0" name="Rectangle 38"/>
            <p:cNvSpPr>
              <a:spLocks noChangeArrowheads="1"/>
            </p:cNvSpPr>
            <p:nvPr/>
          </p:nvSpPr>
          <p:spPr bwMode="auto">
            <a:xfrm>
              <a:off x="1402" y="2336"/>
              <a:ext cx="138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Africa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1" name="Rectangle 39"/>
            <p:cNvSpPr>
              <a:spLocks noChangeArrowheads="1"/>
            </p:cNvSpPr>
            <p:nvPr/>
          </p:nvSpPr>
          <p:spPr bwMode="auto">
            <a:xfrm>
              <a:off x="1561" y="2336"/>
              <a:ext cx="171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CA&amp;EE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2" name="Rectangle 40"/>
            <p:cNvSpPr>
              <a:spLocks noChangeArrowheads="1"/>
            </p:cNvSpPr>
            <p:nvPr/>
          </p:nvSpPr>
          <p:spPr bwMode="auto">
            <a:xfrm>
              <a:off x="1744" y="2336"/>
              <a:ext cx="135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EA&amp;P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3" name="Rectangle 41"/>
            <p:cNvSpPr>
              <a:spLocks noChangeArrowheads="1"/>
            </p:cNvSpPr>
            <p:nvPr/>
          </p:nvSpPr>
          <p:spPr bwMode="auto">
            <a:xfrm>
              <a:off x="1940" y="2336"/>
              <a:ext cx="65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LA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4" name="Rectangle 42"/>
            <p:cNvSpPr>
              <a:spLocks noChangeArrowheads="1"/>
            </p:cNvSpPr>
            <p:nvPr/>
          </p:nvSpPr>
          <p:spPr bwMode="auto">
            <a:xfrm>
              <a:off x="2072" y="2336"/>
              <a:ext cx="179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ME&amp;NA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5" name="Rectangle 43"/>
            <p:cNvSpPr>
              <a:spLocks noChangeArrowheads="1"/>
            </p:cNvSpPr>
            <p:nvPr/>
          </p:nvSpPr>
          <p:spPr bwMode="auto">
            <a:xfrm>
              <a:off x="2280" y="2336"/>
              <a:ext cx="68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SA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6" name="Rectangle 44"/>
            <p:cNvSpPr>
              <a:spLocks noChangeArrowheads="1"/>
            </p:cNvSpPr>
            <p:nvPr/>
          </p:nvSpPr>
          <p:spPr bwMode="auto">
            <a:xfrm>
              <a:off x="1791" y="1438"/>
              <a:ext cx="326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800" b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by Region</a:t>
              </a:r>
              <a:r>
                <a:rPr lang="de-DE" sz="600" b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 </a:t>
              </a:r>
              <a:endParaRPr lang="de-DE" sz="6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97" name="Rectangle 45"/>
            <p:cNvSpPr>
              <a:spLocks noChangeArrowheads="1"/>
            </p:cNvSpPr>
            <p:nvPr/>
          </p:nvSpPr>
          <p:spPr bwMode="auto">
            <a:xfrm>
              <a:off x="1683" y="1363"/>
              <a:ext cx="54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800" b="1" dirty="0">
                  <a:solidFill>
                    <a:srgbClr val="1E2D53"/>
                  </a:solidFill>
                  <a:latin typeface="+mn-lt"/>
                  <a:cs typeface="Times New Roman" pitchFamily="18" charset="0"/>
                </a:rPr>
                <a:t>ROA and SAROA </a:t>
              </a:r>
              <a:endParaRPr lang="de-DE" sz="800" b="1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98" name="Rectangle 46"/>
            <p:cNvSpPr>
              <a:spLocks noChangeArrowheads="1"/>
            </p:cNvSpPr>
            <p:nvPr/>
          </p:nvSpPr>
          <p:spPr bwMode="auto">
            <a:xfrm>
              <a:off x="1624" y="2401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99" name="Rectangle 47"/>
            <p:cNvSpPr>
              <a:spLocks noChangeArrowheads="1"/>
            </p:cNvSpPr>
            <p:nvPr/>
          </p:nvSpPr>
          <p:spPr bwMode="auto">
            <a:xfrm>
              <a:off x="1638" y="2420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100" name="Rectangle 48"/>
            <p:cNvSpPr>
              <a:spLocks noChangeArrowheads="1"/>
            </p:cNvSpPr>
            <p:nvPr/>
          </p:nvSpPr>
          <p:spPr bwMode="auto">
            <a:xfrm>
              <a:off x="1884" y="2420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101" name="Rectangle 49"/>
            <p:cNvSpPr>
              <a:spLocks noChangeArrowheads="1"/>
            </p:cNvSpPr>
            <p:nvPr/>
          </p:nvSpPr>
          <p:spPr bwMode="auto">
            <a:xfrm>
              <a:off x="1772" y="2419"/>
              <a:ext cx="1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ROA</a:t>
              </a:r>
              <a:endParaRPr lang="de-DE" sz="600" b="1">
                <a:latin typeface="+mn-lt"/>
                <a:cs typeface="Times New Roman" pitchFamily="18" charset="0"/>
              </a:endParaRPr>
            </a:p>
          </p:txBody>
        </p:sp>
        <p:sp>
          <p:nvSpPr>
            <p:cNvPr id="102" name="Rectangle 50"/>
            <p:cNvSpPr>
              <a:spLocks noChangeArrowheads="1"/>
            </p:cNvSpPr>
            <p:nvPr/>
          </p:nvSpPr>
          <p:spPr bwMode="auto">
            <a:xfrm>
              <a:off x="2018" y="2419"/>
              <a:ext cx="17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de-DE" sz="600" b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SAROA</a:t>
              </a:r>
              <a:endParaRPr lang="de-DE" sz="600" b="1" dirty="0"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03" name="Group 53"/>
          <p:cNvGrpSpPr>
            <a:grpSpLocks noChangeAspect="1"/>
          </p:cNvGrpSpPr>
          <p:nvPr/>
        </p:nvGrpSpPr>
        <p:grpSpPr bwMode="auto">
          <a:xfrm>
            <a:off x="3592520" y="1857364"/>
            <a:ext cx="1979612" cy="1974850"/>
            <a:chOff x="2475" y="1305"/>
            <a:chExt cx="1247" cy="1247"/>
          </a:xfrm>
        </p:grpSpPr>
        <p:sp>
          <p:nvSpPr>
            <p:cNvPr id="104" name="AutoShape 52"/>
            <p:cNvSpPr>
              <a:spLocks noChangeAspect="1" noChangeArrowheads="1" noTextEdit="1"/>
            </p:cNvSpPr>
            <p:nvPr/>
          </p:nvSpPr>
          <p:spPr bwMode="auto">
            <a:xfrm>
              <a:off x="2475" y="1305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Rectangle 54"/>
            <p:cNvSpPr>
              <a:spLocks noChangeArrowheads="1"/>
            </p:cNvSpPr>
            <p:nvPr/>
          </p:nvSpPr>
          <p:spPr bwMode="auto">
            <a:xfrm>
              <a:off x="2485" y="1318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06" name="Rectangle 55"/>
            <p:cNvSpPr>
              <a:spLocks noChangeArrowheads="1"/>
            </p:cNvSpPr>
            <p:nvPr/>
          </p:nvSpPr>
          <p:spPr bwMode="auto">
            <a:xfrm>
              <a:off x="2486" y="1320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07" name="Rectangle 56"/>
            <p:cNvSpPr>
              <a:spLocks noChangeArrowheads="1"/>
            </p:cNvSpPr>
            <p:nvPr/>
          </p:nvSpPr>
          <p:spPr bwMode="auto">
            <a:xfrm>
              <a:off x="2607" y="1498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08" name="Line 57"/>
            <p:cNvSpPr>
              <a:spLocks noChangeShapeType="1"/>
            </p:cNvSpPr>
            <p:nvPr/>
          </p:nvSpPr>
          <p:spPr bwMode="auto">
            <a:xfrm>
              <a:off x="2607" y="2275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Line 58"/>
            <p:cNvSpPr>
              <a:spLocks noChangeShapeType="1"/>
            </p:cNvSpPr>
            <p:nvPr/>
          </p:nvSpPr>
          <p:spPr bwMode="auto">
            <a:xfrm>
              <a:off x="2607" y="2035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Line 59"/>
            <p:cNvSpPr>
              <a:spLocks noChangeShapeType="1"/>
            </p:cNvSpPr>
            <p:nvPr/>
          </p:nvSpPr>
          <p:spPr bwMode="auto">
            <a:xfrm>
              <a:off x="2607" y="179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Line 60"/>
            <p:cNvSpPr>
              <a:spLocks noChangeShapeType="1"/>
            </p:cNvSpPr>
            <p:nvPr/>
          </p:nvSpPr>
          <p:spPr bwMode="auto">
            <a:xfrm>
              <a:off x="2607" y="155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Rectangle 61"/>
            <p:cNvSpPr>
              <a:spLocks noChangeArrowheads="1"/>
            </p:cNvSpPr>
            <p:nvPr/>
          </p:nvSpPr>
          <p:spPr bwMode="auto">
            <a:xfrm>
              <a:off x="2654" y="1894"/>
              <a:ext cx="76" cy="38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3" name="Rectangle 62"/>
            <p:cNvSpPr>
              <a:spLocks noChangeArrowheads="1"/>
            </p:cNvSpPr>
            <p:nvPr/>
          </p:nvSpPr>
          <p:spPr bwMode="auto">
            <a:xfrm>
              <a:off x="2731" y="2241"/>
              <a:ext cx="76" cy="3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4" name="Rectangle 63"/>
            <p:cNvSpPr>
              <a:spLocks noChangeArrowheads="1"/>
            </p:cNvSpPr>
            <p:nvPr/>
          </p:nvSpPr>
          <p:spPr bwMode="auto">
            <a:xfrm>
              <a:off x="2860" y="2198"/>
              <a:ext cx="76" cy="77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5" name="Rectangle 64"/>
            <p:cNvSpPr>
              <a:spLocks noChangeArrowheads="1"/>
            </p:cNvSpPr>
            <p:nvPr/>
          </p:nvSpPr>
          <p:spPr bwMode="auto">
            <a:xfrm>
              <a:off x="2937" y="2275"/>
              <a:ext cx="77" cy="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6" name="Rectangle 65"/>
            <p:cNvSpPr>
              <a:spLocks noChangeArrowheads="1"/>
            </p:cNvSpPr>
            <p:nvPr/>
          </p:nvSpPr>
          <p:spPr bwMode="auto">
            <a:xfrm>
              <a:off x="3066" y="1574"/>
              <a:ext cx="78" cy="70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7" name="Rectangle 66"/>
            <p:cNvSpPr>
              <a:spLocks noChangeArrowheads="1"/>
            </p:cNvSpPr>
            <p:nvPr/>
          </p:nvSpPr>
          <p:spPr bwMode="auto">
            <a:xfrm>
              <a:off x="3144" y="2118"/>
              <a:ext cx="77" cy="15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8" name="Rectangle 67"/>
            <p:cNvSpPr>
              <a:spLocks noChangeArrowheads="1"/>
            </p:cNvSpPr>
            <p:nvPr/>
          </p:nvSpPr>
          <p:spPr bwMode="auto">
            <a:xfrm>
              <a:off x="3273" y="1540"/>
              <a:ext cx="77" cy="73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9" name="Rectangle 68"/>
            <p:cNvSpPr>
              <a:spLocks noChangeArrowheads="1"/>
            </p:cNvSpPr>
            <p:nvPr/>
          </p:nvSpPr>
          <p:spPr bwMode="auto">
            <a:xfrm>
              <a:off x="3350" y="2254"/>
              <a:ext cx="77" cy="2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20" name="Rectangle 69"/>
            <p:cNvSpPr>
              <a:spLocks noChangeArrowheads="1"/>
            </p:cNvSpPr>
            <p:nvPr/>
          </p:nvSpPr>
          <p:spPr bwMode="auto">
            <a:xfrm>
              <a:off x="3479" y="1886"/>
              <a:ext cx="76" cy="38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21" name="Rectangle 70"/>
            <p:cNvSpPr>
              <a:spLocks noChangeArrowheads="1"/>
            </p:cNvSpPr>
            <p:nvPr/>
          </p:nvSpPr>
          <p:spPr bwMode="auto">
            <a:xfrm>
              <a:off x="3556" y="1968"/>
              <a:ext cx="76" cy="30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22" name="Line 71"/>
            <p:cNvSpPr>
              <a:spLocks noChangeShapeType="1"/>
            </p:cNvSpPr>
            <p:nvPr/>
          </p:nvSpPr>
          <p:spPr bwMode="auto">
            <a:xfrm flipV="1">
              <a:off x="2607" y="1498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Line 72"/>
            <p:cNvSpPr>
              <a:spLocks noChangeShapeType="1"/>
            </p:cNvSpPr>
            <p:nvPr/>
          </p:nvSpPr>
          <p:spPr bwMode="auto">
            <a:xfrm flipH="1">
              <a:off x="2595" y="227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Rectangle 73"/>
            <p:cNvSpPr>
              <a:spLocks noChangeArrowheads="1"/>
            </p:cNvSpPr>
            <p:nvPr/>
          </p:nvSpPr>
          <p:spPr bwMode="auto">
            <a:xfrm rot="-5400000">
              <a:off x="2555" y="2244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125" name="Line 74"/>
            <p:cNvSpPr>
              <a:spLocks noChangeShapeType="1"/>
            </p:cNvSpPr>
            <p:nvPr/>
          </p:nvSpPr>
          <p:spPr bwMode="auto">
            <a:xfrm flipH="1">
              <a:off x="2595" y="203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Rectangle 75"/>
            <p:cNvSpPr>
              <a:spLocks noChangeArrowheads="1"/>
            </p:cNvSpPr>
            <p:nvPr/>
          </p:nvSpPr>
          <p:spPr bwMode="auto">
            <a:xfrm rot="-5400000">
              <a:off x="2539" y="2004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.02</a:t>
              </a:r>
              <a:endParaRPr lang="de-DE" sz="600" b="1"/>
            </a:p>
          </p:txBody>
        </p:sp>
        <p:sp>
          <p:nvSpPr>
            <p:cNvPr id="127" name="Line 76"/>
            <p:cNvSpPr>
              <a:spLocks noChangeShapeType="1"/>
            </p:cNvSpPr>
            <p:nvPr/>
          </p:nvSpPr>
          <p:spPr bwMode="auto">
            <a:xfrm flipH="1">
              <a:off x="2595" y="179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Rectangle 77"/>
            <p:cNvSpPr>
              <a:spLocks noChangeArrowheads="1"/>
            </p:cNvSpPr>
            <p:nvPr/>
          </p:nvSpPr>
          <p:spPr bwMode="auto">
            <a:xfrm rot="-5400000">
              <a:off x="2539" y="1762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.04</a:t>
              </a:r>
              <a:endParaRPr lang="de-DE" sz="600" b="1"/>
            </a:p>
          </p:txBody>
        </p:sp>
        <p:sp>
          <p:nvSpPr>
            <p:cNvPr id="129" name="Line 78"/>
            <p:cNvSpPr>
              <a:spLocks noChangeShapeType="1"/>
            </p:cNvSpPr>
            <p:nvPr/>
          </p:nvSpPr>
          <p:spPr bwMode="auto">
            <a:xfrm flipH="1">
              <a:off x="2595" y="155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Rectangle 79"/>
            <p:cNvSpPr>
              <a:spLocks noChangeArrowheads="1"/>
            </p:cNvSpPr>
            <p:nvPr/>
          </p:nvSpPr>
          <p:spPr bwMode="auto">
            <a:xfrm rot="-5400000">
              <a:off x="2539" y="1522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.06</a:t>
              </a:r>
              <a:endParaRPr lang="de-DE" sz="600" b="1"/>
            </a:p>
          </p:txBody>
        </p:sp>
        <p:sp>
          <p:nvSpPr>
            <p:cNvPr id="131" name="Rectangle 80"/>
            <p:cNvSpPr>
              <a:spLocks noChangeArrowheads="1"/>
            </p:cNvSpPr>
            <p:nvPr/>
          </p:nvSpPr>
          <p:spPr bwMode="auto">
            <a:xfrm rot="-5400000">
              <a:off x="2471" y="1877"/>
              <a:ext cx="13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132" name="Line 81"/>
            <p:cNvSpPr>
              <a:spLocks noChangeShapeType="1"/>
            </p:cNvSpPr>
            <p:nvPr/>
          </p:nvSpPr>
          <p:spPr bwMode="auto">
            <a:xfrm>
              <a:off x="2607" y="2319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Rectangle 82"/>
            <p:cNvSpPr>
              <a:spLocks noChangeArrowheads="1"/>
            </p:cNvSpPr>
            <p:nvPr/>
          </p:nvSpPr>
          <p:spPr bwMode="auto">
            <a:xfrm>
              <a:off x="2683" y="2336"/>
              <a:ext cx="119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Bank</a:t>
              </a:r>
              <a:endParaRPr lang="de-DE" sz="600" b="1"/>
            </a:p>
          </p:txBody>
        </p:sp>
        <p:sp>
          <p:nvSpPr>
            <p:cNvPr id="134" name="Rectangle 83"/>
            <p:cNvSpPr>
              <a:spLocks noChangeArrowheads="1"/>
            </p:cNvSpPr>
            <p:nvPr/>
          </p:nvSpPr>
          <p:spPr bwMode="auto">
            <a:xfrm>
              <a:off x="2882" y="2336"/>
              <a:ext cx="13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Coop.</a:t>
              </a:r>
              <a:endParaRPr lang="de-DE" sz="600" b="1"/>
            </a:p>
          </p:txBody>
        </p:sp>
        <p:sp>
          <p:nvSpPr>
            <p:cNvPr id="135" name="Rectangle 84"/>
            <p:cNvSpPr>
              <a:spLocks noChangeArrowheads="1"/>
            </p:cNvSpPr>
            <p:nvPr/>
          </p:nvSpPr>
          <p:spPr bwMode="auto">
            <a:xfrm>
              <a:off x="3097" y="2336"/>
              <a:ext cx="1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NBFI</a:t>
              </a:r>
              <a:endParaRPr lang="de-DE" sz="600" b="1"/>
            </a:p>
          </p:txBody>
        </p:sp>
        <p:sp>
          <p:nvSpPr>
            <p:cNvPr id="136" name="Rectangle 85"/>
            <p:cNvSpPr>
              <a:spLocks noChangeArrowheads="1"/>
            </p:cNvSpPr>
            <p:nvPr/>
          </p:nvSpPr>
          <p:spPr bwMode="auto">
            <a:xfrm>
              <a:off x="3303" y="2336"/>
              <a:ext cx="11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NGO</a:t>
              </a:r>
              <a:endParaRPr lang="de-DE" sz="600" b="1"/>
            </a:p>
          </p:txBody>
        </p:sp>
        <p:sp>
          <p:nvSpPr>
            <p:cNvPr id="137" name="Rectangle 86"/>
            <p:cNvSpPr>
              <a:spLocks noChangeArrowheads="1"/>
            </p:cNvSpPr>
            <p:nvPr/>
          </p:nvSpPr>
          <p:spPr bwMode="auto">
            <a:xfrm>
              <a:off x="3490" y="2336"/>
              <a:ext cx="1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R.Bank</a:t>
              </a:r>
              <a:endParaRPr lang="de-DE" sz="600" b="1"/>
            </a:p>
          </p:txBody>
        </p:sp>
        <p:sp>
          <p:nvSpPr>
            <p:cNvPr id="138" name="Rectangle 87"/>
            <p:cNvSpPr>
              <a:spLocks noChangeArrowheads="1"/>
            </p:cNvSpPr>
            <p:nvPr/>
          </p:nvSpPr>
          <p:spPr bwMode="auto">
            <a:xfrm>
              <a:off x="3057" y="1438"/>
              <a:ext cx="310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000000"/>
                  </a:solidFill>
                  <a:latin typeface="Arial" pitchFamily="34" charset="0"/>
                </a:rPr>
                <a:t>by Status </a:t>
              </a:r>
              <a:endParaRPr lang="de-DE" sz="800" b="1"/>
            </a:p>
          </p:txBody>
        </p:sp>
        <p:sp>
          <p:nvSpPr>
            <p:cNvPr id="139" name="Rectangle 88"/>
            <p:cNvSpPr>
              <a:spLocks noChangeArrowheads="1"/>
            </p:cNvSpPr>
            <p:nvPr/>
          </p:nvSpPr>
          <p:spPr bwMode="auto">
            <a:xfrm>
              <a:off x="2943" y="1363"/>
              <a:ext cx="54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1E2D53"/>
                  </a:solidFill>
                  <a:latin typeface="Arial" pitchFamily="34" charset="0"/>
                </a:rPr>
                <a:t>ROA and SAROA </a:t>
              </a:r>
              <a:endParaRPr lang="de-DE" sz="800" b="1"/>
            </a:p>
          </p:txBody>
        </p:sp>
        <p:sp>
          <p:nvSpPr>
            <p:cNvPr id="140" name="Rectangle 89"/>
            <p:cNvSpPr>
              <a:spLocks noChangeArrowheads="1"/>
            </p:cNvSpPr>
            <p:nvPr/>
          </p:nvSpPr>
          <p:spPr bwMode="auto">
            <a:xfrm>
              <a:off x="2884" y="2401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1" name="Rectangle 90"/>
            <p:cNvSpPr>
              <a:spLocks noChangeArrowheads="1"/>
            </p:cNvSpPr>
            <p:nvPr/>
          </p:nvSpPr>
          <p:spPr bwMode="auto">
            <a:xfrm>
              <a:off x="2898" y="2420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2" name="Rectangle 91"/>
            <p:cNvSpPr>
              <a:spLocks noChangeArrowheads="1"/>
            </p:cNvSpPr>
            <p:nvPr/>
          </p:nvSpPr>
          <p:spPr bwMode="auto">
            <a:xfrm>
              <a:off x="3144" y="2420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3" name="Rectangle 92"/>
            <p:cNvSpPr>
              <a:spLocks noChangeArrowheads="1"/>
            </p:cNvSpPr>
            <p:nvPr/>
          </p:nvSpPr>
          <p:spPr bwMode="auto">
            <a:xfrm>
              <a:off x="3032" y="2419"/>
              <a:ext cx="1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ROA</a:t>
              </a:r>
              <a:endParaRPr lang="de-DE" sz="600" b="1"/>
            </a:p>
          </p:txBody>
        </p:sp>
        <p:sp>
          <p:nvSpPr>
            <p:cNvPr id="144" name="Rectangle 93"/>
            <p:cNvSpPr>
              <a:spLocks noChangeArrowheads="1"/>
            </p:cNvSpPr>
            <p:nvPr/>
          </p:nvSpPr>
          <p:spPr bwMode="auto">
            <a:xfrm>
              <a:off x="3278" y="2419"/>
              <a:ext cx="17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SAROA</a:t>
              </a:r>
              <a:endParaRPr lang="de-DE" sz="600" b="1"/>
            </a:p>
          </p:txBody>
        </p:sp>
      </p:grpSp>
      <p:grpSp>
        <p:nvGrpSpPr>
          <p:cNvPr id="145" name="Group 96"/>
          <p:cNvGrpSpPr>
            <a:grpSpLocks noChangeAspect="1"/>
          </p:cNvGrpSpPr>
          <p:nvPr/>
        </p:nvGrpSpPr>
        <p:grpSpPr bwMode="auto">
          <a:xfrm>
            <a:off x="5715008" y="1857364"/>
            <a:ext cx="1979613" cy="1974850"/>
            <a:chOff x="3690" y="1260"/>
            <a:chExt cx="1247" cy="1247"/>
          </a:xfrm>
        </p:grpSpPr>
        <p:sp>
          <p:nvSpPr>
            <p:cNvPr id="146" name="AutoShape 95"/>
            <p:cNvSpPr>
              <a:spLocks noChangeAspect="1" noChangeArrowheads="1" noTextEdit="1"/>
            </p:cNvSpPr>
            <p:nvPr/>
          </p:nvSpPr>
          <p:spPr bwMode="auto">
            <a:xfrm>
              <a:off x="3690" y="1260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7" name="Rectangle 97"/>
            <p:cNvSpPr>
              <a:spLocks noChangeArrowheads="1"/>
            </p:cNvSpPr>
            <p:nvPr/>
          </p:nvSpPr>
          <p:spPr bwMode="auto">
            <a:xfrm>
              <a:off x="3700" y="1273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8" name="Rectangle 98"/>
            <p:cNvSpPr>
              <a:spLocks noChangeArrowheads="1"/>
            </p:cNvSpPr>
            <p:nvPr/>
          </p:nvSpPr>
          <p:spPr bwMode="auto">
            <a:xfrm>
              <a:off x="3701" y="1275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9" name="Rectangle 99"/>
            <p:cNvSpPr>
              <a:spLocks noChangeArrowheads="1"/>
            </p:cNvSpPr>
            <p:nvPr/>
          </p:nvSpPr>
          <p:spPr bwMode="auto">
            <a:xfrm>
              <a:off x="3822" y="1453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0" name="Line 100"/>
            <p:cNvSpPr>
              <a:spLocks noChangeShapeType="1"/>
            </p:cNvSpPr>
            <p:nvPr/>
          </p:nvSpPr>
          <p:spPr bwMode="auto">
            <a:xfrm>
              <a:off x="3822" y="2231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1" name="Line 101"/>
            <p:cNvSpPr>
              <a:spLocks noChangeShapeType="1"/>
            </p:cNvSpPr>
            <p:nvPr/>
          </p:nvSpPr>
          <p:spPr bwMode="auto">
            <a:xfrm>
              <a:off x="3822" y="2048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2" name="Line 102"/>
            <p:cNvSpPr>
              <a:spLocks noChangeShapeType="1"/>
            </p:cNvSpPr>
            <p:nvPr/>
          </p:nvSpPr>
          <p:spPr bwMode="auto">
            <a:xfrm>
              <a:off x="3822" y="186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3" name="Line 103"/>
            <p:cNvSpPr>
              <a:spLocks noChangeShapeType="1"/>
            </p:cNvSpPr>
            <p:nvPr/>
          </p:nvSpPr>
          <p:spPr bwMode="auto">
            <a:xfrm>
              <a:off x="3822" y="1679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" name="Line 104"/>
            <p:cNvSpPr>
              <a:spLocks noChangeShapeType="1"/>
            </p:cNvSpPr>
            <p:nvPr/>
          </p:nvSpPr>
          <p:spPr bwMode="auto">
            <a:xfrm>
              <a:off x="3822" y="1495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5" name="Rectangle 105"/>
            <p:cNvSpPr>
              <a:spLocks noChangeArrowheads="1"/>
            </p:cNvSpPr>
            <p:nvPr/>
          </p:nvSpPr>
          <p:spPr bwMode="auto">
            <a:xfrm>
              <a:off x="3873" y="1566"/>
              <a:ext cx="96" cy="48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6" name="Rectangle 106"/>
            <p:cNvSpPr>
              <a:spLocks noChangeArrowheads="1"/>
            </p:cNvSpPr>
            <p:nvPr/>
          </p:nvSpPr>
          <p:spPr bwMode="auto">
            <a:xfrm>
              <a:off x="3969" y="1896"/>
              <a:ext cx="97" cy="15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7" name="Rectangle 107"/>
            <p:cNvSpPr>
              <a:spLocks noChangeArrowheads="1"/>
            </p:cNvSpPr>
            <p:nvPr/>
          </p:nvSpPr>
          <p:spPr bwMode="auto">
            <a:xfrm>
              <a:off x="4132" y="1574"/>
              <a:ext cx="96" cy="47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8" name="Rectangle 108"/>
            <p:cNvSpPr>
              <a:spLocks noChangeArrowheads="1"/>
            </p:cNvSpPr>
            <p:nvPr/>
          </p:nvSpPr>
          <p:spPr bwMode="auto">
            <a:xfrm>
              <a:off x="4229" y="1988"/>
              <a:ext cx="97" cy="59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9" name="Rectangle 109"/>
            <p:cNvSpPr>
              <a:spLocks noChangeArrowheads="1"/>
            </p:cNvSpPr>
            <p:nvPr/>
          </p:nvSpPr>
          <p:spPr bwMode="auto">
            <a:xfrm>
              <a:off x="4391" y="1612"/>
              <a:ext cx="97" cy="43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60" name="Rectangle 110"/>
            <p:cNvSpPr>
              <a:spLocks noChangeArrowheads="1"/>
            </p:cNvSpPr>
            <p:nvPr/>
          </p:nvSpPr>
          <p:spPr bwMode="auto">
            <a:xfrm>
              <a:off x="4488" y="2048"/>
              <a:ext cx="96" cy="85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61" name="Rectangle 111"/>
            <p:cNvSpPr>
              <a:spLocks noChangeArrowheads="1"/>
            </p:cNvSpPr>
            <p:nvPr/>
          </p:nvSpPr>
          <p:spPr bwMode="auto">
            <a:xfrm>
              <a:off x="4651" y="1517"/>
              <a:ext cx="95" cy="53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62" name="Rectangle 112"/>
            <p:cNvSpPr>
              <a:spLocks noChangeArrowheads="1"/>
            </p:cNvSpPr>
            <p:nvPr/>
          </p:nvSpPr>
          <p:spPr bwMode="auto">
            <a:xfrm>
              <a:off x="4747" y="2048"/>
              <a:ext cx="97" cy="15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63" name="Line 113"/>
            <p:cNvSpPr>
              <a:spLocks noChangeShapeType="1"/>
            </p:cNvSpPr>
            <p:nvPr/>
          </p:nvSpPr>
          <p:spPr bwMode="auto">
            <a:xfrm flipV="1">
              <a:off x="3822" y="1453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4" name="Line 114"/>
            <p:cNvSpPr>
              <a:spLocks noChangeShapeType="1"/>
            </p:cNvSpPr>
            <p:nvPr/>
          </p:nvSpPr>
          <p:spPr bwMode="auto">
            <a:xfrm flipH="1">
              <a:off x="3810" y="2231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Rectangle 115"/>
            <p:cNvSpPr>
              <a:spLocks noChangeArrowheads="1"/>
            </p:cNvSpPr>
            <p:nvPr/>
          </p:nvSpPr>
          <p:spPr bwMode="auto">
            <a:xfrm rot="-5400000">
              <a:off x="3745" y="2200"/>
              <a:ext cx="8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-.02</a:t>
              </a:r>
              <a:endParaRPr lang="de-DE" sz="600" b="1"/>
            </a:p>
          </p:txBody>
        </p:sp>
        <p:sp>
          <p:nvSpPr>
            <p:cNvPr id="166" name="Line 116"/>
            <p:cNvSpPr>
              <a:spLocks noChangeShapeType="1"/>
            </p:cNvSpPr>
            <p:nvPr/>
          </p:nvSpPr>
          <p:spPr bwMode="auto">
            <a:xfrm flipH="1">
              <a:off x="3810" y="2048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7" name="Rectangle 117"/>
            <p:cNvSpPr>
              <a:spLocks noChangeArrowheads="1"/>
            </p:cNvSpPr>
            <p:nvPr/>
          </p:nvSpPr>
          <p:spPr bwMode="auto">
            <a:xfrm rot="-5400000">
              <a:off x="3770" y="2017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168" name="Line 118"/>
            <p:cNvSpPr>
              <a:spLocks noChangeShapeType="1"/>
            </p:cNvSpPr>
            <p:nvPr/>
          </p:nvSpPr>
          <p:spPr bwMode="auto">
            <a:xfrm flipH="1">
              <a:off x="3810" y="186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9" name="Rectangle 119"/>
            <p:cNvSpPr>
              <a:spLocks noChangeArrowheads="1"/>
            </p:cNvSpPr>
            <p:nvPr/>
          </p:nvSpPr>
          <p:spPr bwMode="auto">
            <a:xfrm rot="-5400000">
              <a:off x="3754" y="1832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.02</a:t>
              </a:r>
              <a:endParaRPr lang="de-DE" sz="600" b="1"/>
            </a:p>
          </p:txBody>
        </p:sp>
        <p:sp>
          <p:nvSpPr>
            <p:cNvPr id="170" name="Line 120"/>
            <p:cNvSpPr>
              <a:spLocks noChangeShapeType="1"/>
            </p:cNvSpPr>
            <p:nvPr/>
          </p:nvSpPr>
          <p:spPr bwMode="auto">
            <a:xfrm flipH="1">
              <a:off x="3810" y="1679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1" name="Rectangle 121"/>
            <p:cNvSpPr>
              <a:spLocks noChangeArrowheads="1"/>
            </p:cNvSpPr>
            <p:nvPr/>
          </p:nvSpPr>
          <p:spPr bwMode="auto">
            <a:xfrm rot="-5400000">
              <a:off x="3754" y="1648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.04</a:t>
              </a:r>
              <a:endParaRPr lang="de-DE" sz="600" b="1"/>
            </a:p>
          </p:txBody>
        </p:sp>
        <p:sp>
          <p:nvSpPr>
            <p:cNvPr id="172" name="Line 122"/>
            <p:cNvSpPr>
              <a:spLocks noChangeShapeType="1"/>
            </p:cNvSpPr>
            <p:nvPr/>
          </p:nvSpPr>
          <p:spPr bwMode="auto">
            <a:xfrm flipH="1">
              <a:off x="3810" y="149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3" name="Rectangle 123"/>
            <p:cNvSpPr>
              <a:spLocks noChangeArrowheads="1"/>
            </p:cNvSpPr>
            <p:nvPr/>
          </p:nvSpPr>
          <p:spPr bwMode="auto">
            <a:xfrm rot="-5400000">
              <a:off x="3754" y="1464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.06</a:t>
              </a:r>
              <a:endParaRPr lang="de-DE" sz="600" b="1"/>
            </a:p>
          </p:txBody>
        </p:sp>
        <p:sp>
          <p:nvSpPr>
            <p:cNvPr id="174" name="Rectangle 124"/>
            <p:cNvSpPr>
              <a:spLocks noChangeArrowheads="1"/>
            </p:cNvSpPr>
            <p:nvPr/>
          </p:nvSpPr>
          <p:spPr bwMode="auto">
            <a:xfrm rot="-5400000">
              <a:off x="3686" y="1832"/>
              <a:ext cx="13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175" name="Line 125"/>
            <p:cNvSpPr>
              <a:spLocks noChangeShapeType="1"/>
            </p:cNvSpPr>
            <p:nvPr/>
          </p:nvSpPr>
          <p:spPr bwMode="auto">
            <a:xfrm>
              <a:off x="3822" y="2274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6" name="Rectangle 126"/>
            <p:cNvSpPr>
              <a:spLocks noChangeArrowheads="1"/>
            </p:cNvSpPr>
            <p:nvPr/>
          </p:nvSpPr>
          <p:spPr bwMode="auto">
            <a:xfrm>
              <a:off x="3957" y="2291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endParaRPr lang="de-DE" sz="600" b="1"/>
            </a:p>
          </p:txBody>
        </p:sp>
        <p:sp>
          <p:nvSpPr>
            <p:cNvPr id="177" name="Rectangle 127"/>
            <p:cNvSpPr>
              <a:spLocks noChangeArrowheads="1"/>
            </p:cNvSpPr>
            <p:nvPr/>
          </p:nvSpPr>
          <p:spPr bwMode="auto">
            <a:xfrm>
              <a:off x="4205" y="2291"/>
              <a:ext cx="4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IS</a:t>
              </a:r>
              <a:endParaRPr lang="de-DE" sz="600" b="1"/>
            </a:p>
          </p:txBody>
        </p:sp>
        <p:sp>
          <p:nvSpPr>
            <p:cNvPr id="178" name="Rectangle 128"/>
            <p:cNvSpPr>
              <a:spLocks noChangeArrowheads="1"/>
            </p:cNvSpPr>
            <p:nvPr/>
          </p:nvSpPr>
          <p:spPr bwMode="auto">
            <a:xfrm>
              <a:off x="4469" y="2291"/>
              <a:ext cx="32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de-DE" sz="600" b="1"/>
            </a:p>
          </p:txBody>
        </p:sp>
        <p:sp>
          <p:nvSpPr>
            <p:cNvPr id="179" name="Rectangle 129"/>
            <p:cNvSpPr>
              <a:spLocks noChangeArrowheads="1"/>
            </p:cNvSpPr>
            <p:nvPr/>
          </p:nvSpPr>
          <p:spPr bwMode="auto">
            <a:xfrm>
              <a:off x="4728" y="2291"/>
              <a:ext cx="32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V</a:t>
              </a:r>
              <a:endParaRPr lang="de-DE" sz="600" b="1"/>
            </a:p>
          </p:txBody>
        </p:sp>
        <p:sp>
          <p:nvSpPr>
            <p:cNvPr id="180" name="Rectangle 130"/>
            <p:cNvSpPr>
              <a:spLocks noChangeArrowheads="1"/>
            </p:cNvSpPr>
            <p:nvPr/>
          </p:nvSpPr>
          <p:spPr bwMode="auto">
            <a:xfrm>
              <a:off x="4005" y="1395"/>
              <a:ext cx="78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000000"/>
                  </a:solidFill>
                  <a:latin typeface="Arial" pitchFamily="34" charset="0"/>
                </a:rPr>
                <a:t>by Lending Methodology </a:t>
              </a:r>
              <a:endParaRPr lang="de-DE" sz="800" b="1"/>
            </a:p>
          </p:txBody>
        </p:sp>
        <p:sp>
          <p:nvSpPr>
            <p:cNvPr id="181" name="Rectangle 131"/>
            <p:cNvSpPr>
              <a:spLocks noChangeArrowheads="1"/>
            </p:cNvSpPr>
            <p:nvPr/>
          </p:nvSpPr>
          <p:spPr bwMode="auto">
            <a:xfrm>
              <a:off x="4050" y="1305"/>
              <a:ext cx="54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1E2D53"/>
                  </a:solidFill>
                  <a:latin typeface="Arial" pitchFamily="34" charset="0"/>
                </a:rPr>
                <a:t>ROA and SAROA </a:t>
              </a:r>
              <a:endParaRPr lang="de-DE" sz="800" b="1"/>
            </a:p>
          </p:txBody>
        </p:sp>
        <p:sp>
          <p:nvSpPr>
            <p:cNvPr id="182" name="Rectangle 132"/>
            <p:cNvSpPr>
              <a:spLocks noChangeArrowheads="1"/>
            </p:cNvSpPr>
            <p:nvPr/>
          </p:nvSpPr>
          <p:spPr bwMode="auto">
            <a:xfrm>
              <a:off x="4099" y="2356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3" name="Rectangle 133"/>
            <p:cNvSpPr>
              <a:spLocks noChangeArrowheads="1"/>
            </p:cNvSpPr>
            <p:nvPr/>
          </p:nvSpPr>
          <p:spPr bwMode="auto">
            <a:xfrm>
              <a:off x="4113" y="2375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4" name="Rectangle 134"/>
            <p:cNvSpPr>
              <a:spLocks noChangeArrowheads="1"/>
            </p:cNvSpPr>
            <p:nvPr/>
          </p:nvSpPr>
          <p:spPr bwMode="auto">
            <a:xfrm>
              <a:off x="4359" y="2375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5" name="Rectangle 135"/>
            <p:cNvSpPr>
              <a:spLocks noChangeArrowheads="1"/>
            </p:cNvSpPr>
            <p:nvPr/>
          </p:nvSpPr>
          <p:spPr bwMode="auto">
            <a:xfrm>
              <a:off x="4247" y="2374"/>
              <a:ext cx="1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ROA</a:t>
              </a:r>
              <a:endParaRPr lang="de-DE" sz="600" b="1"/>
            </a:p>
          </p:txBody>
        </p:sp>
        <p:sp>
          <p:nvSpPr>
            <p:cNvPr id="186" name="Rectangle 136"/>
            <p:cNvSpPr>
              <a:spLocks noChangeArrowheads="1"/>
            </p:cNvSpPr>
            <p:nvPr/>
          </p:nvSpPr>
          <p:spPr bwMode="auto">
            <a:xfrm>
              <a:off x="4493" y="2374"/>
              <a:ext cx="17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SAROA</a:t>
              </a:r>
              <a:endParaRPr lang="de-DE" sz="600" b="1"/>
            </a:p>
          </p:txBody>
        </p:sp>
      </p:grpSp>
      <p:grpSp>
        <p:nvGrpSpPr>
          <p:cNvPr id="187" name="Group 139"/>
          <p:cNvGrpSpPr>
            <a:grpSpLocks noChangeAspect="1"/>
          </p:cNvGrpSpPr>
          <p:nvPr/>
        </p:nvGrpSpPr>
        <p:grpSpPr bwMode="auto">
          <a:xfrm>
            <a:off x="1357290" y="4000504"/>
            <a:ext cx="1979613" cy="1974850"/>
            <a:chOff x="1125" y="2610"/>
            <a:chExt cx="1247" cy="1247"/>
          </a:xfrm>
        </p:grpSpPr>
        <p:sp>
          <p:nvSpPr>
            <p:cNvPr id="188" name="AutoShape 138"/>
            <p:cNvSpPr>
              <a:spLocks noChangeAspect="1" noChangeArrowheads="1" noTextEdit="1"/>
            </p:cNvSpPr>
            <p:nvPr/>
          </p:nvSpPr>
          <p:spPr bwMode="auto">
            <a:xfrm>
              <a:off x="1125" y="2610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9" name="Rectangle 140"/>
            <p:cNvSpPr>
              <a:spLocks noChangeArrowheads="1"/>
            </p:cNvSpPr>
            <p:nvPr/>
          </p:nvSpPr>
          <p:spPr bwMode="auto">
            <a:xfrm>
              <a:off x="1135" y="2623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0" name="Rectangle 141"/>
            <p:cNvSpPr>
              <a:spLocks noChangeArrowheads="1"/>
            </p:cNvSpPr>
            <p:nvPr/>
          </p:nvSpPr>
          <p:spPr bwMode="auto">
            <a:xfrm>
              <a:off x="1136" y="2625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1" name="Rectangle 142"/>
            <p:cNvSpPr>
              <a:spLocks noChangeArrowheads="1"/>
            </p:cNvSpPr>
            <p:nvPr/>
          </p:nvSpPr>
          <p:spPr bwMode="auto">
            <a:xfrm>
              <a:off x="1257" y="2803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2" name="Line 143"/>
            <p:cNvSpPr>
              <a:spLocks noChangeShapeType="1"/>
            </p:cNvSpPr>
            <p:nvPr/>
          </p:nvSpPr>
          <p:spPr bwMode="auto">
            <a:xfrm>
              <a:off x="1257" y="3560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3" name="Line 144"/>
            <p:cNvSpPr>
              <a:spLocks noChangeShapeType="1"/>
            </p:cNvSpPr>
            <p:nvPr/>
          </p:nvSpPr>
          <p:spPr bwMode="auto">
            <a:xfrm>
              <a:off x="1257" y="342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" name="Line 145"/>
            <p:cNvSpPr>
              <a:spLocks noChangeShapeType="1"/>
            </p:cNvSpPr>
            <p:nvPr/>
          </p:nvSpPr>
          <p:spPr bwMode="auto">
            <a:xfrm>
              <a:off x="1257" y="3286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" name="Line 146"/>
            <p:cNvSpPr>
              <a:spLocks noChangeShapeType="1"/>
            </p:cNvSpPr>
            <p:nvPr/>
          </p:nvSpPr>
          <p:spPr bwMode="auto">
            <a:xfrm>
              <a:off x="1257" y="3150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6" name="Line 147"/>
            <p:cNvSpPr>
              <a:spLocks noChangeShapeType="1"/>
            </p:cNvSpPr>
            <p:nvPr/>
          </p:nvSpPr>
          <p:spPr bwMode="auto">
            <a:xfrm>
              <a:off x="1257" y="301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7" name="Line 148"/>
            <p:cNvSpPr>
              <a:spLocks noChangeShapeType="1"/>
            </p:cNvSpPr>
            <p:nvPr/>
          </p:nvSpPr>
          <p:spPr bwMode="auto">
            <a:xfrm>
              <a:off x="1257" y="2876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8" name="Rectangle 149"/>
            <p:cNvSpPr>
              <a:spLocks noChangeArrowheads="1"/>
            </p:cNvSpPr>
            <p:nvPr/>
          </p:nvSpPr>
          <p:spPr bwMode="auto">
            <a:xfrm>
              <a:off x="1328" y="2861"/>
              <a:ext cx="199" cy="69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9" name="Rectangle 150"/>
            <p:cNvSpPr>
              <a:spLocks noChangeArrowheads="1"/>
            </p:cNvSpPr>
            <p:nvPr/>
          </p:nvSpPr>
          <p:spPr bwMode="auto">
            <a:xfrm>
              <a:off x="1528" y="3405"/>
              <a:ext cx="199" cy="155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00" name="Rectangle 151"/>
            <p:cNvSpPr>
              <a:spLocks noChangeArrowheads="1"/>
            </p:cNvSpPr>
            <p:nvPr/>
          </p:nvSpPr>
          <p:spPr bwMode="auto">
            <a:xfrm>
              <a:off x="1860" y="2845"/>
              <a:ext cx="200" cy="71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01" name="Rectangle 152"/>
            <p:cNvSpPr>
              <a:spLocks noChangeArrowheads="1"/>
            </p:cNvSpPr>
            <p:nvPr/>
          </p:nvSpPr>
          <p:spPr bwMode="auto">
            <a:xfrm>
              <a:off x="2060" y="3560"/>
              <a:ext cx="198" cy="2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02" name="Line 153"/>
            <p:cNvSpPr>
              <a:spLocks noChangeShapeType="1"/>
            </p:cNvSpPr>
            <p:nvPr/>
          </p:nvSpPr>
          <p:spPr bwMode="auto">
            <a:xfrm flipV="1">
              <a:off x="1257" y="2803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3" name="Line 154"/>
            <p:cNvSpPr>
              <a:spLocks noChangeShapeType="1"/>
            </p:cNvSpPr>
            <p:nvPr/>
          </p:nvSpPr>
          <p:spPr bwMode="auto">
            <a:xfrm flipH="1">
              <a:off x="1245" y="3560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" name="Rectangle 155"/>
            <p:cNvSpPr>
              <a:spLocks noChangeArrowheads="1"/>
            </p:cNvSpPr>
            <p:nvPr/>
          </p:nvSpPr>
          <p:spPr bwMode="auto">
            <a:xfrm rot="-5400000">
              <a:off x="1205" y="3530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205" name="Line 156"/>
            <p:cNvSpPr>
              <a:spLocks noChangeShapeType="1"/>
            </p:cNvSpPr>
            <p:nvPr/>
          </p:nvSpPr>
          <p:spPr bwMode="auto">
            <a:xfrm flipH="1">
              <a:off x="1245" y="342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" name="Rectangle 157"/>
            <p:cNvSpPr>
              <a:spLocks noChangeArrowheads="1"/>
            </p:cNvSpPr>
            <p:nvPr/>
          </p:nvSpPr>
          <p:spPr bwMode="auto">
            <a:xfrm rot="-5400000">
              <a:off x="1189" y="3393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.01</a:t>
              </a:r>
              <a:endParaRPr lang="de-DE" sz="600" b="1"/>
            </a:p>
          </p:txBody>
        </p:sp>
        <p:sp>
          <p:nvSpPr>
            <p:cNvPr id="207" name="Line 158"/>
            <p:cNvSpPr>
              <a:spLocks noChangeShapeType="1"/>
            </p:cNvSpPr>
            <p:nvPr/>
          </p:nvSpPr>
          <p:spPr bwMode="auto">
            <a:xfrm flipH="1">
              <a:off x="1245" y="3286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8" name="Rectangle 159"/>
            <p:cNvSpPr>
              <a:spLocks noChangeArrowheads="1"/>
            </p:cNvSpPr>
            <p:nvPr/>
          </p:nvSpPr>
          <p:spPr bwMode="auto">
            <a:xfrm rot="-5400000">
              <a:off x="1189" y="3256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.02</a:t>
              </a:r>
              <a:endParaRPr lang="de-DE" sz="600" b="1"/>
            </a:p>
          </p:txBody>
        </p:sp>
        <p:sp>
          <p:nvSpPr>
            <p:cNvPr id="209" name="Line 160"/>
            <p:cNvSpPr>
              <a:spLocks noChangeShapeType="1"/>
            </p:cNvSpPr>
            <p:nvPr/>
          </p:nvSpPr>
          <p:spPr bwMode="auto">
            <a:xfrm flipH="1">
              <a:off x="1245" y="3150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0" name="Rectangle 161"/>
            <p:cNvSpPr>
              <a:spLocks noChangeArrowheads="1"/>
            </p:cNvSpPr>
            <p:nvPr/>
          </p:nvSpPr>
          <p:spPr bwMode="auto">
            <a:xfrm rot="-5400000">
              <a:off x="1189" y="3120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.03</a:t>
              </a:r>
              <a:endParaRPr lang="de-DE" sz="600" b="1"/>
            </a:p>
          </p:txBody>
        </p:sp>
        <p:sp>
          <p:nvSpPr>
            <p:cNvPr id="211" name="Line 162"/>
            <p:cNvSpPr>
              <a:spLocks noChangeShapeType="1"/>
            </p:cNvSpPr>
            <p:nvPr/>
          </p:nvSpPr>
          <p:spPr bwMode="auto">
            <a:xfrm flipH="1">
              <a:off x="1245" y="301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2" name="Rectangle 163"/>
            <p:cNvSpPr>
              <a:spLocks noChangeArrowheads="1"/>
            </p:cNvSpPr>
            <p:nvPr/>
          </p:nvSpPr>
          <p:spPr bwMode="auto">
            <a:xfrm rot="-5400000">
              <a:off x="1189" y="2982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.04</a:t>
              </a:r>
              <a:endParaRPr lang="de-DE" sz="600" b="1"/>
            </a:p>
          </p:txBody>
        </p:sp>
        <p:sp>
          <p:nvSpPr>
            <p:cNvPr id="213" name="Line 164"/>
            <p:cNvSpPr>
              <a:spLocks noChangeShapeType="1"/>
            </p:cNvSpPr>
            <p:nvPr/>
          </p:nvSpPr>
          <p:spPr bwMode="auto">
            <a:xfrm flipH="1">
              <a:off x="1245" y="2876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4" name="Rectangle 165"/>
            <p:cNvSpPr>
              <a:spLocks noChangeArrowheads="1"/>
            </p:cNvSpPr>
            <p:nvPr/>
          </p:nvSpPr>
          <p:spPr bwMode="auto">
            <a:xfrm rot="-5400000">
              <a:off x="1189" y="2845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.05</a:t>
              </a:r>
              <a:endParaRPr lang="de-DE" sz="600" b="1"/>
            </a:p>
          </p:txBody>
        </p:sp>
        <p:sp>
          <p:nvSpPr>
            <p:cNvPr id="215" name="Rectangle 166"/>
            <p:cNvSpPr>
              <a:spLocks noChangeArrowheads="1"/>
            </p:cNvSpPr>
            <p:nvPr/>
          </p:nvSpPr>
          <p:spPr bwMode="auto">
            <a:xfrm rot="-5400000">
              <a:off x="1120" y="3183"/>
              <a:ext cx="13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216" name="Line 167"/>
            <p:cNvSpPr>
              <a:spLocks noChangeShapeType="1"/>
            </p:cNvSpPr>
            <p:nvPr/>
          </p:nvSpPr>
          <p:spPr bwMode="auto">
            <a:xfrm>
              <a:off x="1257" y="3624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7" name="Rectangle 168"/>
            <p:cNvSpPr>
              <a:spLocks noChangeArrowheads="1"/>
            </p:cNvSpPr>
            <p:nvPr/>
          </p:nvSpPr>
          <p:spPr bwMode="auto">
            <a:xfrm>
              <a:off x="1498" y="3641"/>
              <a:ext cx="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218" name="Rectangle 169"/>
            <p:cNvSpPr>
              <a:spLocks noChangeArrowheads="1"/>
            </p:cNvSpPr>
            <p:nvPr/>
          </p:nvSpPr>
          <p:spPr bwMode="auto">
            <a:xfrm>
              <a:off x="2022" y="3641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219" name="Rectangle 170"/>
            <p:cNvSpPr>
              <a:spLocks noChangeArrowheads="1"/>
            </p:cNvSpPr>
            <p:nvPr/>
          </p:nvSpPr>
          <p:spPr bwMode="auto">
            <a:xfrm>
              <a:off x="1639" y="2743"/>
              <a:ext cx="572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000000"/>
                  </a:solidFill>
                  <a:latin typeface="Arial" pitchFamily="34" charset="0"/>
                </a:rPr>
                <a:t>by Other Services </a:t>
              </a:r>
              <a:endParaRPr lang="de-DE" sz="800" b="1"/>
            </a:p>
          </p:txBody>
        </p:sp>
        <p:sp>
          <p:nvSpPr>
            <p:cNvPr id="220" name="Rectangle 171"/>
            <p:cNvSpPr>
              <a:spLocks noChangeArrowheads="1"/>
            </p:cNvSpPr>
            <p:nvPr/>
          </p:nvSpPr>
          <p:spPr bwMode="auto">
            <a:xfrm>
              <a:off x="1593" y="2668"/>
              <a:ext cx="54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1E2D53"/>
                  </a:solidFill>
                  <a:latin typeface="Arial" pitchFamily="34" charset="0"/>
                </a:rPr>
                <a:t>ROA and SAROA </a:t>
              </a:r>
              <a:endParaRPr lang="de-DE" sz="800" b="1"/>
            </a:p>
          </p:txBody>
        </p:sp>
        <p:sp>
          <p:nvSpPr>
            <p:cNvPr id="221" name="Rectangle 172"/>
            <p:cNvSpPr>
              <a:spLocks noChangeArrowheads="1"/>
            </p:cNvSpPr>
            <p:nvPr/>
          </p:nvSpPr>
          <p:spPr bwMode="auto">
            <a:xfrm>
              <a:off x="1534" y="3706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2" name="Rectangle 173"/>
            <p:cNvSpPr>
              <a:spLocks noChangeArrowheads="1"/>
            </p:cNvSpPr>
            <p:nvPr/>
          </p:nvSpPr>
          <p:spPr bwMode="auto">
            <a:xfrm>
              <a:off x="1548" y="3725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3" name="Rectangle 174"/>
            <p:cNvSpPr>
              <a:spLocks noChangeArrowheads="1"/>
            </p:cNvSpPr>
            <p:nvPr/>
          </p:nvSpPr>
          <p:spPr bwMode="auto">
            <a:xfrm>
              <a:off x="1794" y="3725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4" name="Rectangle 175"/>
            <p:cNvSpPr>
              <a:spLocks noChangeArrowheads="1"/>
            </p:cNvSpPr>
            <p:nvPr/>
          </p:nvSpPr>
          <p:spPr bwMode="auto">
            <a:xfrm>
              <a:off x="1682" y="3724"/>
              <a:ext cx="1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ROA</a:t>
              </a:r>
              <a:endParaRPr lang="de-DE" sz="600" b="1"/>
            </a:p>
          </p:txBody>
        </p:sp>
        <p:sp>
          <p:nvSpPr>
            <p:cNvPr id="225" name="Rectangle 176"/>
            <p:cNvSpPr>
              <a:spLocks noChangeArrowheads="1"/>
            </p:cNvSpPr>
            <p:nvPr/>
          </p:nvSpPr>
          <p:spPr bwMode="auto">
            <a:xfrm>
              <a:off x="1928" y="3724"/>
              <a:ext cx="17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SAROA</a:t>
              </a:r>
              <a:endParaRPr lang="de-DE" sz="600" b="1"/>
            </a:p>
          </p:txBody>
        </p:sp>
      </p:grpSp>
      <p:grpSp>
        <p:nvGrpSpPr>
          <p:cNvPr id="226" name="Group 179"/>
          <p:cNvGrpSpPr>
            <a:grpSpLocks noChangeAspect="1"/>
          </p:cNvGrpSpPr>
          <p:nvPr/>
        </p:nvGrpSpPr>
        <p:grpSpPr bwMode="auto">
          <a:xfrm>
            <a:off x="3571868" y="4000504"/>
            <a:ext cx="1979613" cy="1973263"/>
            <a:chOff x="2340" y="2610"/>
            <a:chExt cx="1247" cy="1247"/>
          </a:xfrm>
        </p:grpSpPr>
        <p:sp>
          <p:nvSpPr>
            <p:cNvPr id="227" name="AutoShape 178"/>
            <p:cNvSpPr>
              <a:spLocks noChangeAspect="1" noChangeArrowheads="1" noTextEdit="1"/>
            </p:cNvSpPr>
            <p:nvPr/>
          </p:nvSpPr>
          <p:spPr bwMode="auto">
            <a:xfrm>
              <a:off x="2340" y="2610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8" name="Rectangle 180"/>
            <p:cNvSpPr>
              <a:spLocks noChangeArrowheads="1"/>
            </p:cNvSpPr>
            <p:nvPr/>
          </p:nvSpPr>
          <p:spPr bwMode="auto">
            <a:xfrm>
              <a:off x="2350" y="2623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9" name="Rectangle 181"/>
            <p:cNvSpPr>
              <a:spLocks noChangeArrowheads="1"/>
            </p:cNvSpPr>
            <p:nvPr/>
          </p:nvSpPr>
          <p:spPr bwMode="auto">
            <a:xfrm>
              <a:off x="2351" y="2625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0" name="Rectangle 182"/>
            <p:cNvSpPr>
              <a:spLocks noChangeArrowheads="1"/>
            </p:cNvSpPr>
            <p:nvPr/>
          </p:nvSpPr>
          <p:spPr bwMode="auto">
            <a:xfrm>
              <a:off x="2472" y="2803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1" name="Line 183"/>
            <p:cNvSpPr>
              <a:spLocks noChangeShapeType="1"/>
            </p:cNvSpPr>
            <p:nvPr/>
          </p:nvSpPr>
          <p:spPr bwMode="auto">
            <a:xfrm>
              <a:off x="2472" y="357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2" name="Line 184"/>
            <p:cNvSpPr>
              <a:spLocks noChangeShapeType="1"/>
            </p:cNvSpPr>
            <p:nvPr/>
          </p:nvSpPr>
          <p:spPr bwMode="auto">
            <a:xfrm>
              <a:off x="2472" y="3391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3" name="Line 185"/>
            <p:cNvSpPr>
              <a:spLocks noChangeShapeType="1"/>
            </p:cNvSpPr>
            <p:nvPr/>
          </p:nvSpPr>
          <p:spPr bwMode="auto">
            <a:xfrm>
              <a:off x="2472" y="3209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" name="Line 186"/>
            <p:cNvSpPr>
              <a:spLocks noChangeShapeType="1"/>
            </p:cNvSpPr>
            <p:nvPr/>
          </p:nvSpPr>
          <p:spPr bwMode="auto">
            <a:xfrm>
              <a:off x="2472" y="3027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5" name="Line 187"/>
            <p:cNvSpPr>
              <a:spLocks noChangeShapeType="1"/>
            </p:cNvSpPr>
            <p:nvPr/>
          </p:nvSpPr>
          <p:spPr bwMode="auto">
            <a:xfrm>
              <a:off x="2472" y="2845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6" name="Rectangle 188"/>
            <p:cNvSpPr>
              <a:spLocks noChangeArrowheads="1"/>
            </p:cNvSpPr>
            <p:nvPr/>
          </p:nvSpPr>
          <p:spPr bwMode="auto">
            <a:xfrm>
              <a:off x="2543" y="2911"/>
              <a:ext cx="199" cy="66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7" name="Rectangle 189"/>
            <p:cNvSpPr>
              <a:spLocks noChangeArrowheads="1"/>
            </p:cNvSpPr>
            <p:nvPr/>
          </p:nvSpPr>
          <p:spPr bwMode="auto">
            <a:xfrm>
              <a:off x="2743" y="3425"/>
              <a:ext cx="199" cy="14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8" name="Rectangle 190"/>
            <p:cNvSpPr>
              <a:spLocks noChangeArrowheads="1"/>
            </p:cNvSpPr>
            <p:nvPr/>
          </p:nvSpPr>
          <p:spPr bwMode="auto">
            <a:xfrm>
              <a:off x="3075" y="3243"/>
              <a:ext cx="200" cy="32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9" name="Rectangle 191"/>
            <p:cNvSpPr>
              <a:spLocks noChangeArrowheads="1"/>
            </p:cNvSpPr>
            <p:nvPr/>
          </p:nvSpPr>
          <p:spPr bwMode="auto">
            <a:xfrm>
              <a:off x="3275" y="3573"/>
              <a:ext cx="198" cy="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40" name="Line 192"/>
            <p:cNvSpPr>
              <a:spLocks noChangeShapeType="1"/>
            </p:cNvSpPr>
            <p:nvPr/>
          </p:nvSpPr>
          <p:spPr bwMode="auto">
            <a:xfrm flipV="1">
              <a:off x="2472" y="2803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1" name="Line 193"/>
            <p:cNvSpPr>
              <a:spLocks noChangeShapeType="1"/>
            </p:cNvSpPr>
            <p:nvPr/>
          </p:nvSpPr>
          <p:spPr bwMode="auto">
            <a:xfrm flipH="1">
              <a:off x="2460" y="357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2" name="Rectangle 194"/>
            <p:cNvSpPr>
              <a:spLocks noChangeArrowheads="1"/>
            </p:cNvSpPr>
            <p:nvPr/>
          </p:nvSpPr>
          <p:spPr bwMode="auto">
            <a:xfrm rot="-5400000">
              <a:off x="2420" y="3542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243" name="Line 195"/>
            <p:cNvSpPr>
              <a:spLocks noChangeShapeType="1"/>
            </p:cNvSpPr>
            <p:nvPr/>
          </p:nvSpPr>
          <p:spPr bwMode="auto">
            <a:xfrm flipH="1">
              <a:off x="2460" y="3391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4" name="Rectangle 196"/>
            <p:cNvSpPr>
              <a:spLocks noChangeArrowheads="1"/>
            </p:cNvSpPr>
            <p:nvPr/>
          </p:nvSpPr>
          <p:spPr bwMode="auto">
            <a:xfrm rot="-5400000">
              <a:off x="2404" y="3360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.02</a:t>
              </a:r>
              <a:endParaRPr lang="de-DE" sz="600" b="1"/>
            </a:p>
          </p:txBody>
        </p:sp>
        <p:sp>
          <p:nvSpPr>
            <p:cNvPr id="245" name="Line 197"/>
            <p:cNvSpPr>
              <a:spLocks noChangeShapeType="1"/>
            </p:cNvSpPr>
            <p:nvPr/>
          </p:nvSpPr>
          <p:spPr bwMode="auto">
            <a:xfrm flipH="1">
              <a:off x="2460" y="3209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6" name="Rectangle 198"/>
            <p:cNvSpPr>
              <a:spLocks noChangeArrowheads="1"/>
            </p:cNvSpPr>
            <p:nvPr/>
          </p:nvSpPr>
          <p:spPr bwMode="auto">
            <a:xfrm rot="-5400000">
              <a:off x="2404" y="3178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.04</a:t>
              </a:r>
              <a:endParaRPr lang="de-DE" sz="600" b="1"/>
            </a:p>
          </p:txBody>
        </p:sp>
        <p:sp>
          <p:nvSpPr>
            <p:cNvPr id="247" name="Line 199"/>
            <p:cNvSpPr>
              <a:spLocks noChangeShapeType="1"/>
            </p:cNvSpPr>
            <p:nvPr/>
          </p:nvSpPr>
          <p:spPr bwMode="auto">
            <a:xfrm flipH="1">
              <a:off x="2460" y="3027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8" name="Rectangle 200"/>
            <p:cNvSpPr>
              <a:spLocks noChangeArrowheads="1"/>
            </p:cNvSpPr>
            <p:nvPr/>
          </p:nvSpPr>
          <p:spPr bwMode="auto">
            <a:xfrm rot="-5400000">
              <a:off x="2404" y="2996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.06</a:t>
              </a:r>
              <a:endParaRPr lang="de-DE" sz="600" b="1"/>
            </a:p>
          </p:txBody>
        </p:sp>
        <p:sp>
          <p:nvSpPr>
            <p:cNvPr id="249" name="Line 201"/>
            <p:cNvSpPr>
              <a:spLocks noChangeShapeType="1"/>
            </p:cNvSpPr>
            <p:nvPr/>
          </p:nvSpPr>
          <p:spPr bwMode="auto">
            <a:xfrm flipH="1">
              <a:off x="2460" y="284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0" name="Rectangle 202"/>
            <p:cNvSpPr>
              <a:spLocks noChangeArrowheads="1"/>
            </p:cNvSpPr>
            <p:nvPr/>
          </p:nvSpPr>
          <p:spPr bwMode="auto">
            <a:xfrm rot="-5400000">
              <a:off x="2404" y="2814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.08</a:t>
              </a:r>
              <a:endParaRPr lang="de-DE" sz="600" b="1"/>
            </a:p>
          </p:txBody>
        </p:sp>
        <p:sp>
          <p:nvSpPr>
            <p:cNvPr id="251" name="Rectangle 203"/>
            <p:cNvSpPr>
              <a:spLocks noChangeArrowheads="1"/>
            </p:cNvSpPr>
            <p:nvPr/>
          </p:nvSpPr>
          <p:spPr bwMode="auto">
            <a:xfrm rot="-5400000">
              <a:off x="2336" y="3182"/>
              <a:ext cx="13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252" name="Line 204"/>
            <p:cNvSpPr>
              <a:spLocks noChangeShapeType="1"/>
            </p:cNvSpPr>
            <p:nvPr/>
          </p:nvSpPr>
          <p:spPr bwMode="auto">
            <a:xfrm>
              <a:off x="2472" y="3624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3" name="Rectangle 205"/>
            <p:cNvSpPr>
              <a:spLocks noChangeArrowheads="1"/>
            </p:cNvSpPr>
            <p:nvPr/>
          </p:nvSpPr>
          <p:spPr bwMode="auto">
            <a:xfrm>
              <a:off x="2713" y="3641"/>
              <a:ext cx="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254" name="Rectangle 206"/>
            <p:cNvSpPr>
              <a:spLocks noChangeArrowheads="1"/>
            </p:cNvSpPr>
            <p:nvPr/>
          </p:nvSpPr>
          <p:spPr bwMode="auto">
            <a:xfrm>
              <a:off x="3237" y="3641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255" name="Rectangle 207"/>
            <p:cNvSpPr>
              <a:spLocks noChangeArrowheads="1"/>
            </p:cNvSpPr>
            <p:nvPr/>
          </p:nvSpPr>
          <p:spPr bwMode="auto">
            <a:xfrm>
              <a:off x="2891" y="2743"/>
              <a:ext cx="41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b</a:t>
              </a:r>
              <a:r>
                <a:rPr lang="de-DE" sz="800" b="1">
                  <a:solidFill>
                    <a:srgbClr val="000000"/>
                  </a:solidFill>
                  <a:latin typeface="Arial" pitchFamily="34" charset="0"/>
                </a:rPr>
                <a:t>y Regulated </a:t>
              </a:r>
              <a:endParaRPr lang="de-DE" sz="800" b="1"/>
            </a:p>
          </p:txBody>
        </p:sp>
        <p:sp>
          <p:nvSpPr>
            <p:cNvPr id="256" name="Rectangle 208"/>
            <p:cNvSpPr>
              <a:spLocks noChangeArrowheads="1"/>
            </p:cNvSpPr>
            <p:nvPr/>
          </p:nvSpPr>
          <p:spPr bwMode="auto">
            <a:xfrm>
              <a:off x="2808" y="2668"/>
              <a:ext cx="54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1E2D53"/>
                  </a:solidFill>
                  <a:latin typeface="Arial" pitchFamily="34" charset="0"/>
                </a:rPr>
                <a:t>ROA and SAROA </a:t>
              </a:r>
              <a:endParaRPr lang="de-DE" sz="800" b="1"/>
            </a:p>
          </p:txBody>
        </p:sp>
        <p:sp>
          <p:nvSpPr>
            <p:cNvPr id="257" name="Rectangle 209"/>
            <p:cNvSpPr>
              <a:spLocks noChangeArrowheads="1"/>
            </p:cNvSpPr>
            <p:nvPr/>
          </p:nvSpPr>
          <p:spPr bwMode="auto">
            <a:xfrm>
              <a:off x="2749" y="3706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58" name="Rectangle 210"/>
            <p:cNvSpPr>
              <a:spLocks noChangeArrowheads="1"/>
            </p:cNvSpPr>
            <p:nvPr/>
          </p:nvSpPr>
          <p:spPr bwMode="auto">
            <a:xfrm>
              <a:off x="2763" y="3725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59" name="Rectangle 211"/>
            <p:cNvSpPr>
              <a:spLocks noChangeArrowheads="1"/>
            </p:cNvSpPr>
            <p:nvPr/>
          </p:nvSpPr>
          <p:spPr bwMode="auto">
            <a:xfrm>
              <a:off x="3009" y="3725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0" name="Rectangle 212"/>
            <p:cNvSpPr>
              <a:spLocks noChangeArrowheads="1"/>
            </p:cNvSpPr>
            <p:nvPr/>
          </p:nvSpPr>
          <p:spPr bwMode="auto">
            <a:xfrm>
              <a:off x="2897" y="3724"/>
              <a:ext cx="1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ROA</a:t>
              </a:r>
              <a:endParaRPr lang="de-DE" sz="600" b="1"/>
            </a:p>
          </p:txBody>
        </p:sp>
        <p:sp>
          <p:nvSpPr>
            <p:cNvPr id="261" name="Rectangle 213"/>
            <p:cNvSpPr>
              <a:spLocks noChangeArrowheads="1"/>
            </p:cNvSpPr>
            <p:nvPr/>
          </p:nvSpPr>
          <p:spPr bwMode="auto">
            <a:xfrm>
              <a:off x="3143" y="3724"/>
              <a:ext cx="17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SAROA</a:t>
              </a:r>
              <a:endParaRPr lang="de-DE" sz="600" b="1"/>
            </a:p>
          </p:txBody>
        </p:sp>
      </p:grpSp>
      <p:grpSp>
        <p:nvGrpSpPr>
          <p:cNvPr id="262" name="Group 216"/>
          <p:cNvGrpSpPr>
            <a:grpSpLocks noChangeAspect="1"/>
          </p:cNvGrpSpPr>
          <p:nvPr/>
        </p:nvGrpSpPr>
        <p:grpSpPr bwMode="auto">
          <a:xfrm>
            <a:off x="5715008" y="4000504"/>
            <a:ext cx="1979613" cy="1974850"/>
            <a:chOff x="3600" y="2520"/>
            <a:chExt cx="1247" cy="1247"/>
          </a:xfrm>
        </p:grpSpPr>
        <p:sp>
          <p:nvSpPr>
            <p:cNvPr id="263" name="AutoShape 215"/>
            <p:cNvSpPr>
              <a:spLocks noChangeAspect="1" noChangeArrowheads="1" noTextEdit="1"/>
            </p:cNvSpPr>
            <p:nvPr/>
          </p:nvSpPr>
          <p:spPr bwMode="auto">
            <a:xfrm>
              <a:off x="3600" y="2520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4" name="Rectangle 217"/>
            <p:cNvSpPr>
              <a:spLocks noChangeArrowheads="1"/>
            </p:cNvSpPr>
            <p:nvPr/>
          </p:nvSpPr>
          <p:spPr bwMode="auto">
            <a:xfrm>
              <a:off x="3610" y="2533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5" name="Rectangle 218"/>
            <p:cNvSpPr>
              <a:spLocks noChangeArrowheads="1"/>
            </p:cNvSpPr>
            <p:nvPr/>
          </p:nvSpPr>
          <p:spPr bwMode="auto">
            <a:xfrm>
              <a:off x="3611" y="2535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6" name="Rectangle 219"/>
            <p:cNvSpPr>
              <a:spLocks noChangeArrowheads="1"/>
            </p:cNvSpPr>
            <p:nvPr/>
          </p:nvSpPr>
          <p:spPr bwMode="auto">
            <a:xfrm>
              <a:off x="3732" y="2713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7" name="Line 220"/>
            <p:cNvSpPr>
              <a:spLocks noChangeShapeType="1"/>
            </p:cNvSpPr>
            <p:nvPr/>
          </p:nvSpPr>
          <p:spPr bwMode="auto">
            <a:xfrm>
              <a:off x="3732" y="3534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8" name="Line 221"/>
            <p:cNvSpPr>
              <a:spLocks noChangeShapeType="1"/>
            </p:cNvSpPr>
            <p:nvPr/>
          </p:nvSpPr>
          <p:spPr bwMode="auto">
            <a:xfrm>
              <a:off x="3732" y="3339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9" name="Line 222"/>
            <p:cNvSpPr>
              <a:spLocks noChangeShapeType="1"/>
            </p:cNvSpPr>
            <p:nvPr/>
          </p:nvSpPr>
          <p:spPr bwMode="auto">
            <a:xfrm>
              <a:off x="3732" y="3144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0" name="Line 223"/>
            <p:cNvSpPr>
              <a:spLocks noChangeShapeType="1"/>
            </p:cNvSpPr>
            <p:nvPr/>
          </p:nvSpPr>
          <p:spPr bwMode="auto">
            <a:xfrm>
              <a:off x="3732" y="2950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1" name="Line 224"/>
            <p:cNvSpPr>
              <a:spLocks noChangeShapeType="1"/>
            </p:cNvSpPr>
            <p:nvPr/>
          </p:nvSpPr>
          <p:spPr bwMode="auto">
            <a:xfrm>
              <a:off x="3732" y="2755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2" name="Rectangle 225"/>
            <p:cNvSpPr>
              <a:spLocks noChangeArrowheads="1"/>
            </p:cNvSpPr>
            <p:nvPr/>
          </p:nvSpPr>
          <p:spPr bwMode="auto">
            <a:xfrm>
              <a:off x="3803" y="2808"/>
              <a:ext cx="199" cy="72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3" name="Rectangle 226"/>
            <p:cNvSpPr>
              <a:spLocks noChangeArrowheads="1"/>
            </p:cNvSpPr>
            <p:nvPr/>
          </p:nvSpPr>
          <p:spPr bwMode="auto">
            <a:xfrm>
              <a:off x="4003" y="3401"/>
              <a:ext cx="199" cy="13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4" name="Rectangle 227"/>
            <p:cNvSpPr>
              <a:spLocks noChangeArrowheads="1"/>
            </p:cNvSpPr>
            <p:nvPr/>
          </p:nvSpPr>
          <p:spPr bwMode="auto">
            <a:xfrm>
              <a:off x="4335" y="3205"/>
              <a:ext cx="200" cy="32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5" name="Rectangle 228"/>
            <p:cNvSpPr>
              <a:spLocks noChangeArrowheads="1"/>
            </p:cNvSpPr>
            <p:nvPr/>
          </p:nvSpPr>
          <p:spPr bwMode="auto">
            <a:xfrm>
              <a:off x="4535" y="3528"/>
              <a:ext cx="198" cy="5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6" name="Line 229"/>
            <p:cNvSpPr>
              <a:spLocks noChangeShapeType="1"/>
            </p:cNvSpPr>
            <p:nvPr/>
          </p:nvSpPr>
          <p:spPr bwMode="auto">
            <a:xfrm flipV="1">
              <a:off x="3732" y="2713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7" name="Line 230"/>
            <p:cNvSpPr>
              <a:spLocks noChangeShapeType="1"/>
            </p:cNvSpPr>
            <p:nvPr/>
          </p:nvSpPr>
          <p:spPr bwMode="auto">
            <a:xfrm flipH="1">
              <a:off x="3720" y="3534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8" name="Rectangle 231"/>
            <p:cNvSpPr>
              <a:spLocks noChangeArrowheads="1"/>
            </p:cNvSpPr>
            <p:nvPr/>
          </p:nvSpPr>
          <p:spPr bwMode="auto">
            <a:xfrm rot="-5400000">
              <a:off x="3680" y="3503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279" name="Line 232"/>
            <p:cNvSpPr>
              <a:spLocks noChangeShapeType="1"/>
            </p:cNvSpPr>
            <p:nvPr/>
          </p:nvSpPr>
          <p:spPr bwMode="auto">
            <a:xfrm flipH="1">
              <a:off x="3720" y="3339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0" name="Rectangle 233"/>
            <p:cNvSpPr>
              <a:spLocks noChangeArrowheads="1"/>
            </p:cNvSpPr>
            <p:nvPr/>
          </p:nvSpPr>
          <p:spPr bwMode="auto">
            <a:xfrm rot="-5400000">
              <a:off x="3664" y="3308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.02</a:t>
              </a:r>
              <a:endParaRPr lang="de-DE" sz="600" b="1"/>
            </a:p>
          </p:txBody>
        </p:sp>
        <p:sp>
          <p:nvSpPr>
            <p:cNvPr id="281" name="Line 234"/>
            <p:cNvSpPr>
              <a:spLocks noChangeShapeType="1"/>
            </p:cNvSpPr>
            <p:nvPr/>
          </p:nvSpPr>
          <p:spPr bwMode="auto">
            <a:xfrm flipH="1">
              <a:off x="3720" y="3144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2" name="Rectangle 235"/>
            <p:cNvSpPr>
              <a:spLocks noChangeArrowheads="1"/>
            </p:cNvSpPr>
            <p:nvPr/>
          </p:nvSpPr>
          <p:spPr bwMode="auto">
            <a:xfrm rot="-5400000">
              <a:off x="3664" y="3113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.04</a:t>
              </a:r>
              <a:endParaRPr lang="de-DE" sz="600" b="1"/>
            </a:p>
          </p:txBody>
        </p:sp>
        <p:sp>
          <p:nvSpPr>
            <p:cNvPr id="283" name="Line 236"/>
            <p:cNvSpPr>
              <a:spLocks noChangeShapeType="1"/>
            </p:cNvSpPr>
            <p:nvPr/>
          </p:nvSpPr>
          <p:spPr bwMode="auto">
            <a:xfrm flipH="1">
              <a:off x="3720" y="2950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4" name="Rectangle 237"/>
            <p:cNvSpPr>
              <a:spLocks noChangeArrowheads="1"/>
            </p:cNvSpPr>
            <p:nvPr/>
          </p:nvSpPr>
          <p:spPr bwMode="auto">
            <a:xfrm rot="-5400000">
              <a:off x="3664" y="2919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.06</a:t>
              </a:r>
              <a:endParaRPr lang="de-DE" sz="600" b="1"/>
            </a:p>
          </p:txBody>
        </p:sp>
        <p:sp>
          <p:nvSpPr>
            <p:cNvPr id="285" name="Line 238"/>
            <p:cNvSpPr>
              <a:spLocks noChangeShapeType="1"/>
            </p:cNvSpPr>
            <p:nvPr/>
          </p:nvSpPr>
          <p:spPr bwMode="auto">
            <a:xfrm flipH="1">
              <a:off x="3720" y="275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6" name="Rectangle 239"/>
            <p:cNvSpPr>
              <a:spLocks noChangeArrowheads="1"/>
            </p:cNvSpPr>
            <p:nvPr/>
          </p:nvSpPr>
          <p:spPr bwMode="auto">
            <a:xfrm rot="-5400000">
              <a:off x="3664" y="2724"/>
              <a:ext cx="6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.08</a:t>
              </a:r>
              <a:endParaRPr lang="de-DE" sz="600" b="1"/>
            </a:p>
          </p:txBody>
        </p:sp>
        <p:sp>
          <p:nvSpPr>
            <p:cNvPr id="287" name="Rectangle 240"/>
            <p:cNvSpPr>
              <a:spLocks noChangeArrowheads="1"/>
            </p:cNvSpPr>
            <p:nvPr/>
          </p:nvSpPr>
          <p:spPr bwMode="auto">
            <a:xfrm rot="-5400000">
              <a:off x="3596" y="3092"/>
              <a:ext cx="13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288" name="Line 241"/>
            <p:cNvSpPr>
              <a:spLocks noChangeShapeType="1"/>
            </p:cNvSpPr>
            <p:nvPr/>
          </p:nvSpPr>
          <p:spPr bwMode="auto">
            <a:xfrm>
              <a:off x="3732" y="3534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9" name="Rectangle 242"/>
            <p:cNvSpPr>
              <a:spLocks noChangeArrowheads="1"/>
            </p:cNvSpPr>
            <p:nvPr/>
          </p:nvSpPr>
          <p:spPr bwMode="auto">
            <a:xfrm>
              <a:off x="3973" y="3551"/>
              <a:ext cx="6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290" name="Rectangle 243"/>
            <p:cNvSpPr>
              <a:spLocks noChangeArrowheads="1"/>
            </p:cNvSpPr>
            <p:nvPr/>
          </p:nvSpPr>
          <p:spPr bwMode="auto">
            <a:xfrm>
              <a:off x="4497" y="3551"/>
              <a:ext cx="8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291" name="Rectangle 244"/>
            <p:cNvSpPr>
              <a:spLocks noChangeArrowheads="1"/>
            </p:cNvSpPr>
            <p:nvPr/>
          </p:nvSpPr>
          <p:spPr bwMode="auto">
            <a:xfrm>
              <a:off x="4178" y="2653"/>
              <a:ext cx="32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solidFill>
                    <a:srgbClr val="000000"/>
                  </a:solidFill>
                  <a:latin typeface="Arial" pitchFamily="34" charset="0"/>
                </a:rPr>
                <a:t>by Saving </a:t>
              </a:r>
              <a:endParaRPr lang="de-DE" sz="800" b="1"/>
            </a:p>
          </p:txBody>
        </p:sp>
        <p:sp>
          <p:nvSpPr>
            <p:cNvPr id="292" name="Rectangle 245"/>
            <p:cNvSpPr>
              <a:spLocks noChangeArrowheads="1"/>
            </p:cNvSpPr>
            <p:nvPr/>
          </p:nvSpPr>
          <p:spPr bwMode="auto">
            <a:xfrm>
              <a:off x="4068" y="2578"/>
              <a:ext cx="546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 dirty="0">
                  <a:solidFill>
                    <a:srgbClr val="1E2D53"/>
                  </a:solidFill>
                  <a:latin typeface="Arial" pitchFamily="34" charset="0"/>
                </a:rPr>
                <a:t>ROA and SAROA </a:t>
              </a:r>
              <a:endParaRPr lang="de-DE" sz="800" b="1" dirty="0"/>
            </a:p>
          </p:txBody>
        </p:sp>
        <p:sp>
          <p:nvSpPr>
            <p:cNvPr id="293" name="Rectangle 246"/>
            <p:cNvSpPr>
              <a:spLocks noChangeArrowheads="1"/>
            </p:cNvSpPr>
            <p:nvPr/>
          </p:nvSpPr>
          <p:spPr bwMode="auto">
            <a:xfrm>
              <a:off x="4009" y="3616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94" name="Rectangle 247"/>
            <p:cNvSpPr>
              <a:spLocks noChangeArrowheads="1"/>
            </p:cNvSpPr>
            <p:nvPr/>
          </p:nvSpPr>
          <p:spPr bwMode="auto">
            <a:xfrm>
              <a:off x="4023" y="3635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95" name="Rectangle 248"/>
            <p:cNvSpPr>
              <a:spLocks noChangeArrowheads="1"/>
            </p:cNvSpPr>
            <p:nvPr/>
          </p:nvSpPr>
          <p:spPr bwMode="auto">
            <a:xfrm>
              <a:off x="4269" y="3635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96" name="Rectangle 249"/>
            <p:cNvSpPr>
              <a:spLocks noChangeArrowheads="1"/>
            </p:cNvSpPr>
            <p:nvPr/>
          </p:nvSpPr>
          <p:spPr bwMode="auto">
            <a:xfrm>
              <a:off x="4157" y="3634"/>
              <a:ext cx="10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ROA</a:t>
              </a:r>
              <a:endParaRPr lang="de-DE" sz="600" b="1"/>
            </a:p>
          </p:txBody>
        </p:sp>
        <p:sp>
          <p:nvSpPr>
            <p:cNvPr id="297" name="Rectangle 250"/>
            <p:cNvSpPr>
              <a:spLocks noChangeArrowheads="1"/>
            </p:cNvSpPr>
            <p:nvPr/>
          </p:nvSpPr>
          <p:spPr bwMode="auto">
            <a:xfrm>
              <a:off x="4403" y="3634"/>
              <a:ext cx="17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solidFill>
                    <a:srgbClr val="000000"/>
                  </a:solidFill>
                  <a:latin typeface="Arial" pitchFamily="34" charset="0"/>
                </a:rPr>
                <a:t>SAROA</a:t>
              </a:r>
              <a:endParaRPr lang="de-DE" sz="600" b="1"/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/>
          </a:bodyPr>
          <a:lstStyle/>
          <a:p>
            <a:r>
              <a:rPr lang="en-GB" sz="2800" b="1" i="1" dirty="0" smtClean="0"/>
              <a:t>Return on Equity (ROE) Vs Subsidy Adjusted ROE</a:t>
            </a:r>
            <a:endParaRPr lang="de-DE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16</a:t>
            </a:fld>
            <a:endParaRPr lang="de-DE"/>
          </a:p>
        </p:txBody>
      </p:sp>
      <p:grpSp>
        <p:nvGrpSpPr>
          <p:cNvPr id="7" name="Group 304"/>
          <p:cNvGrpSpPr>
            <a:grpSpLocks noChangeAspect="1"/>
          </p:cNvGrpSpPr>
          <p:nvPr/>
        </p:nvGrpSpPr>
        <p:grpSpPr bwMode="auto">
          <a:xfrm>
            <a:off x="1000100" y="1500174"/>
            <a:ext cx="2265362" cy="2189163"/>
            <a:chOff x="810" y="1260"/>
            <a:chExt cx="1247" cy="1247"/>
          </a:xfrm>
        </p:grpSpPr>
        <p:sp>
          <p:nvSpPr>
            <p:cNvPr id="8" name="AutoShape 303"/>
            <p:cNvSpPr>
              <a:spLocks noChangeAspect="1" noChangeArrowheads="1" noTextEdit="1"/>
            </p:cNvSpPr>
            <p:nvPr/>
          </p:nvSpPr>
          <p:spPr bwMode="auto">
            <a:xfrm>
              <a:off x="810" y="1260"/>
              <a:ext cx="1247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Rectangle 305"/>
            <p:cNvSpPr>
              <a:spLocks noChangeArrowheads="1"/>
            </p:cNvSpPr>
            <p:nvPr/>
          </p:nvSpPr>
          <p:spPr bwMode="auto">
            <a:xfrm>
              <a:off x="820" y="1273"/>
              <a:ext cx="1228" cy="1219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0" name="Rectangle 306"/>
            <p:cNvSpPr>
              <a:spLocks noChangeArrowheads="1"/>
            </p:cNvSpPr>
            <p:nvPr/>
          </p:nvSpPr>
          <p:spPr bwMode="auto">
            <a:xfrm>
              <a:off x="821" y="1275"/>
              <a:ext cx="1224" cy="1217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1" name="Rectangle 307"/>
            <p:cNvSpPr>
              <a:spLocks noChangeArrowheads="1"/>
            </p:cNvSpPr>
            <p:nvPr/>
          </p:nvSpPr>
          <p:spPr bwMode="auto">
            <a:xfrm>
              <a:off x="942" y="1453"/>
              <a:ext cx="1073" cy="82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2" name="Line 308"/>
            <p:cNvSpPr>
              <a:spLocks noChangeShapeType="1"/>
            </p:cNvSpPr>
            <p:nvPr/>
          </p:nvSpPr>
          <p:spPr bwMode="auto">
            <a:xfrm>
              <a:off x="942" y="2231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309"/>
            <p:cNvSpPr>
              <a:spLocks noChangeShapeType="1"/>
            </p:cNvSpPr>
            <p:nvPr/>
          </p:nvSpPr>
          <p:spPr bwMode="auto">
            <a:xfrm>
              <a:off x="942" y="2058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310"/>
            <p:cNvSpPr>
              <a:spLocks noChangeShapeType="1"/>
            </p:cNvSpPr>
            <p:nvPr/>
          </p:nvSpPr>
          <p:spPr bwMode="auto">
            <a:xfrm>
              <a:off x="942" y="1883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311"/>
            <p:cNvSpPr>
              <a:spLocks noChangeShapeType="1"/>
            </p:cNvSpPr>
            <p:nvPr/>
          </p:nvSpPr>
          <p:spPr bwMode="auto">
            <a:xfrm>
              <a:off x="942" y="1710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312"/>
            <p:cNvSpPr>
              <a:spLocks noChangeShapeType="1"/>
            </p:cNvSpPr>
            <p:nvPr/>
          </p:nvSpPr>
          <p:spPr bwMode="auto">
            <a:xfrm>
              <a:off x="942" y="1535"/>
              <a:ext cx="107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Rectangle 313"/>
            <p:cNvSpPr>
              <a:spLocks noChangeArrowheads="1"/>
            </p:cNvSpPr>
            <p:nvPr/>
          </p:nvSpPr>
          <p:spPr bwMode="auto">
            <a:xfrm>
              <a:off x="986" y="1883"/>
              <a:ext cx="63" cy="186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" name="Rectangle 314"/>
            <p:cNvSpPr>
              <a:spLocks noChangeArrowheads="1"/>
            </p:cNvSpPr>
            <p:nvPr/>
          </p:nvSpPr>
          <p:spPr bwMode="auto">
            <a:xfrm>
              <a:off x="1050" y="1883"/>
              <a:ext cx="65" cy="275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" name="Rectangle 315"/>
            <p:cNvSpPr>
              <a:spLocks noChangeArrowheads="1"/>
            </p:cNvSpPr>
            <p:nvPr/>
          </p:nvSpPr>
          <p:spPr bwMode="auto">
            <a:xfrm>
              <a:off x="1158" y="1697"/>
              <a:ext cx="63" cy="186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0" name="Rectangle 316"/>
            <p:cNvSpPr>
              <a:spLocks noChangeArrowheads="1"/>
            </p:cNvSpPr>
            <p:nvPr/>
          </p:nvSpPr>
          <p:spPr bwMode="auto">
            <a:xfrm>
              <a:off x="1222" y="1847"/>
              <a:ext cx="63" cy="36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1" name="Rectangle 317"/>
            <p:cNvSpPr>
              <a:spLocks noChangeArrowheads="1"/>
            </p:cNvSpPr>
            <p:nvPr/>
          </p:nvSpPr>
          <p:spPr bwMode="auto">
            <a:xfrm>
              <a:off x="1329" y="1726"/>
              <a:ext cx="64" cy="157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" name="Rectangle 318"/>
            <p:cNvSpPr>
              <a:spLocks noChangeArrowheads="1"/>
            </p:cNvSpPr>
            <p:nvPr/>
          </p:nvSpPr>
          <p:spPr bwMode="auto">
            <a:xfrm>
              <a:off x="1393" y="1883"/>
              <a:ext cx="63" cy="11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" name="Rectangle 319"/>
            <p:cNvSpPr>
              <a:spLocks noChangeArrowheads="1"/>
            </p:cNvSpPr>
            <p:nvPr/>
          </p:nvSpPr>
          <p:spPr bwMode="auto">
            <a:xfrm>
              <a:off x="1500" y="1721"/>
              <a:ext cx="64" cy="162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4" name="Rectangle 320"/>
            <p:cNvSpPr>
              <a:spLocks noChangeArrowheads="1"/>
            </p:cNvSpPr>
            <p:nvPr/>
          </p:nvSpPr>
          <p:spPr bwMode="auto">
            <a:xfrm>
              <a:off x="1564" y="1845"/>
              <a:ext cx="64" cy="3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5" name="Rectangle 321"/>
            <p:cNvSpPr>
              <a:spLocks noChangeArrowheads="1"/>
            </p:cNvSpPr>
            <p:nvPr/>
          </p:nvSpPr>
          <p:spPr bwMode="auto">
            <a:xfrm>
              <a:off x="1671" y="1588"/>
              <a:ext cx="65" cy="29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" name="Rectangle 322"/>
            <p:cNvSpPr>
              <a:spLocks noChangeArrowheads="1"/>
            </p:cNvSpPr>
            <p:nvPr/>
          </p:nvSpPr>
          <p:spPr bwMode="auto">
            <a:xfrm>
              <a:off x="1736" y="1767"/>
              <a:ext cx="63" cy="116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" name="Rectangle 323"/>
            <p:cNvSpPr>
              <a:spLocks noChangeArrowheads="1"/>
            </p:cNvSpPr>
            <p:nvPr/>
          </p:nvSpPr>
          <p:spPr bwMode="auto">
            <a:xfrm>
              <a:off x="1843" y="1495"/>
              <a:ext cx="63" cy="38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8" name="Rectangle 324"/>
            <p:cNvSpPr>
              <a:spLocks noChangeArrowheads="1"/>
            </p:cNvSpPr>
            <p:nvPr/>
          </p:nvSpPr>
          <p:spPr bwMode="auto">
            <a:xfrm>
              <a:off x="1906" y="1767"/>
              <a:ext cx="65" cy="116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9" name="Line 325"/>
            <p:cNvSpPr>
              <a:spLocks noChangeShapeType="1"/>
            </p:cNvSpPr>
            <p:nvPr/>
          </p:nvSpPr>
          <p:spPr bwMode="auto">
            <a:xfrm flipV="1">
              <a:off x="942" y="1453"/>
              <a:ext cx="1" cy="8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Line 326"/>
            <p:cNvSpPr>
              <a:spLocks noChangeShapeType="1"/>
            </p:cNvSpPr>
            <p:nvPr/>
          </p:nvSpPr>
          <p:spPr bwMode="auto">
            <a:xfrm flipH="1">
              <a:off x="930" y="2231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Rectangle 327"/>
            <p:cNvSpPr>
              <a:spLocks noChangeArrowheads="1"/>
            </p:cNvSpPr>
            <p:nvPr/>
          </p:nvSpPr>
          <p:spPr bwMode="auto">
            <a:xfrm rot="-5400000">
              <a:off x="878" y="2207"/>
              <a:ext cx="51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-.4</a:t>
              </a:r>
              <a:endParaRPr lang="de-DE" sz="600" b="1"/>
            </a:p>
          </p:txBody>
        </p:sp>
        <p:sp>
          <p:nvSpPr>
            <p:cNvPr id="32" name="Line 328"/>
            <p:cNvSpPr>
              <a:spLocks noChangeShapeType="1"/>
            </p:cNvSpPr>
            <p:nvPr/>
          </p:nvSpPr>
          <p:spPr bwMode="auto">
            <a:xfrm flipH="1">
              <a:off x="930" y="2058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Rectangle 329"/>
            <p:cNvSpPr>
              <a:spLocks noChangeArrowheads="1"/>
            </p:cNvSpPr>
            <p:nvPr/>
          </p:nvSpPr>
          <p:spPr bwMode="auto">
            <a:xfrm rot="-5400000">
              <a:off x="878" y="2034"/>
              <a:ext cx="51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-.2</a:t>
              </a:r>
              <a:endParaRPr lang="de-DE" sz="600" b="1"/>
            </a:p>
          </p:txBody>
        </p:sp>
        <p:sp>
          <p:nvSpPr>
            <p:cNvPr id="34" name="Line 330"/>
            <p:cNvSpPr>
              <a:spLocks noChangeShapeType="1"/>
            </p:cNvSpPr>
            <p:nvPr/>
          </p:nvSpPr>
          <p:spPr bwMode="auto">
            <a:xfrm flipH="1">
              <a:off x="930" y="188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Rectangle 331"/>
            <p:cNvSpPr>
              <a:spLocks noChangeArrowheads="1"/>
            </p:cNvSpPr>
            <p:nvPr/>
          </p:nvSpPr>
          <p:spPr bwMode="auto">
            <a:xfrm rot="-5400000">
              <a:off x="893" y="1859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36" name="Line 332"/>
            <p:cNvSpPr>
              <a:spLocks noChangeShapeType="1"/>
            </p:cNvSpPr>
            <p:nvPr/>
          </p:nvSpPr>
          <p:spPr bwMode="auto">
            <a:xfrm flipH="1">
              <a:off x="930" y="1710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Rectangle 333"/>
            <p:cNvSpPr>
              <a:spLocks noChangeArrowheads="1"/>
            </p:cNvSpPr>
            <p:nvPr/>
          </p:nvSpPr>
          <p:spPr bwMode="auto">
            <a:xfrm rot="-5400000">
              <a:off x="887" y="1686"/>
              <a:ext cx="3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.2</a:t>
              </a:r>
              <a:endParaRPr lang="de-DE" sz="600" b="1"/>
            </a:p>
          </p:txBody>
        </p:sp>
        <p:sp>
          <p:nvSpPr>
            <p:cNvPr id="38" name="Line 334"/>
            <p:cNvSpPr>
              <a:spLocks noChangeShapeType="1"/>
            </p:cNvSpPr>
            <p:nvPr/>
          </p:nvSpPr>
          <p:spPr bwMode="auto">
            <a:xfrm flipH="1">
              <a:off x="930" y="153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Rectangle 335"/>
            <p:cNvSpPr>
              <a:spLocks noChangeArrowheads="1"/>
            </p:cNvSpPr>
            <p:nvPr/>
          </p:nvSpPr>
          <p:spPr bwMode="auto">
            <a:xfrm rot="-5400000">
              <a:off x="887" y="1510"/>
              <a:ext cx="3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.4</a:t>
              </a:r>
              <a:endParaRPr lang="de-DE" sz="600" b="1"/>
            </a:p>
          </p:txBody>
        </p:sp>
        <p:sp>
          <p:nvSpPr>
            <p:cNvPr id="40" name="Rectangle 336"/>
            <p:cNvSpPr>
              <a:spLocks noChangeArrowheads="1"/>
            </p:cNvSpPr>
            <p:nvPr/>
          </p:nvSpPr>
          <p:spPr bwMode="auto">
            <a:xfrm rot="-5400000">
              <a:off x="812" y="1839"/>
              <a:ext cx="11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41" name="Line 337"/>
            <p:cNvSpPr>
              <a:spLocks noChangeShapeType="1"/>
            </p:cNvSpPr>
            <p:nvPr/>
          </p:nvSpPr>
          <p:spPr bwMode="auto">
            <a:xfrm>
              <a:off x="942" y="2274"/>
              <a:ext cx="107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Rectangle 338"/>
            <p:cNvSpPr>
              <a:spLocks noChangeArrowheads="1"/>
            </p:cNvSpPr>
            <p:nvPr/>
          </p:nvSpPr>
          <p:spPr bwMode="auto">
            <a:xfrm>
              <a:off x="997" y="2291"/>
              <a:ext cx="121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Africa</a:t>
              </a:r>
              <a:endParaRPr lang="de-DE" sz="600" b="1"/>
            </a:p>
          </p:txBody>
        </p:sp>
        <p:sp>
          <p:nvSpPr>
            <p:cNvPr id="43" name="Rectangle 339"/>
            <p:cNvSpPr>
              <a:spLocks noChangeArrowheads="1"/>
            </p:cNvSpPr>
            <p:nvPr/>
          </p:nvSpPr>
          <p:spPr bwMode="auto">
            <a:xfrm>
              <a:off x="1156" y="2291"/>
              <a:ext cx="149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CA&amp;EE</a:t>
              </a:r>
              <a:endParaRPr lang="de-DE" sz="600" b="1"/>
            </a:p>
          </p:txBody>
        </p:sp>
        <p:sp>
          <p:nvSpPr>
            <p:cNvPr id="44" name="Rectangle 340"/>
            <p:cNvSpPr>
              <a:spLocks noChangeArrowheads="1"/>
            </p:cNvSpPr>
            <p:nvPr/>
          </p:nvSpPr>
          <p:spPr bwMode="auto">
            <a:xfrm>
              <a:off x="1339" y="2291"/>
              <a:ext cx="11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EA&amp;P</a:t>
              </a:r>
              <a:endParaRPr lang="de-DE" sz="600" b="1"/>
            </a:p>
          </p:txBody>
        </p:sp>
        <p:sp>
          <p:nvSpPr>
            <p:cNvPr id="45" name="Rectangle 341"/>
            <p:cNvSpPr>
              <a:spLocks noChangeArrowheads="1"/>
            </p:cNvSpPr>
            <p:nvPr/>
          </p:nvSpPr>
          <p:spPr bwMode="auto">
            <a:xfrm>
              <a:off x="1535" y="2291"/>
              <a:ext cx="5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LA</a:t>
              </a:r>
              <a:endParaRPr lang="de-DE" sz="600" b="1"/>
            </a:p>
          </p:txBody>
        </p:sp>
        <p:sp>
          <p:nvSpPr>
            <p:cNvPr id="46" name="Rectangle 342"/>
            <p:cNvSpPr>
              <a:spLocks noChangeArrowheads="1"/>
            </p:cNvSpPr>
            <p:nvPr/>
          </p:nvSpPr>
          <p:spPr bwMode="auto">
            <a:xfrm>
              <a:off x="1667" y="2291"/>
              <a:ext cx="15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ME&amp;NA</a:t>
              </a:r>
              <a:endParaRPr lang="de-DE" sz="600" b="1"/>
            </a:p>
          </p:txBody>
        </p:sp>
        <p:sp>
          <p:nvSpPr>
            <p:cNvPr id="47" name="Rectangle 343"/>
            <p:cNvSpPr>
              <a:spLocks noChangeArrowheads="1"/>
            </p:cNvSpPr>
            <p:nvPr/>
          </p:nvSpPr>
          <p:spPr bwMode="auto">
            <a:xfrm>
              <a:off x="1875" y="2291"/>
              <a:ext cx="59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SA</a:t>
              </a:r>
              <a:endParaRPr lang="de-DE" sz="600" b="1"/>
            </a:p>
          </p:txBody>
        </p:sp>
        <p:sp>
          <p:nvSpPr>
            <p:cNvPr id="48" name="Rectangle 344"/>
            <p:cNvSpPr>
              <a:spLocks noChangeArrowheads="1"/>
            </p:cNvSpPr>
            <p:nvPr/>
          </p:nvSpPr>
          <p:spPr bwMode="auto">
            <a:xfrm>
              <a:off x="1387" y="1393"/>
              <a:ext cx="282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by Region</a:t>
              </a:r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49" name="Rectangle 345"/>
            <p:cNvSpPr>
              <a:spLocks noChangeArrowheads="1"/>
            </p:cNvSpPr>
            <p:nvPr/>
          </p:nvSpPr>
          <p:spPr bwMode="auto">
            <a:xfrm>
              <a:off x="1280" y="1318"/>
              <a:ext cx="468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ROE and SAROE </a:t>
              </a:r>
              <a:endParaRPr lang="de-DE" sz="800" b="1"/>
            </a:p>
          </p:txBody>
        </p:sp>
        <p:sp>
          <p:nvSpPr>
            <p:cNvPr id="50" name="Rectangle 346"/>
            <p:cNvSpPr>
              <a:spLocks noChangeArrowheads="1"/>
            </p:cNvSpPr>
            <p:nvPr/>
          </p:nvSpPr>
          <p:spPr bwMode="auto">
            <a:xfrm>
              <a:off x="1219" y="2356"/>
              <a:ext cx="518" cy="7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51" name="Rectangle 347"/>
            <p:cNvSpPr>
              <a:spLocks noChangeArrowheads="1"/>
            </p:cNvSpPr>
            <p:nvPr/>
          </p:nvSpPr>
          <p:spPr bwMode="auto">
            <a:xfrm>
              <a:off x="1233" y="2375"/>
              <a:ext cx="115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52" name="Rectangle 348"/>
            <p:cNvSpPr>
              <a:spLocks noChangeArrowheads="1"/>
            </p:cNvSpPr>
            <p:nvPr/>
          </p:nvSpPr>
          <p:spPr bwMode="auto">
            <a:xfrm>
              <a:off x="1479" y="2375"/>
              <a:ext cx="115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53" name="Rectangle 349"/>
            <p:cNvSpPr>
              <a:spLocks noChangeArrowheads="1"/>
            </p:cNvSpPr>
            <p:nvPr/>
          </p:nvSpPr>
          <p:spPr bwMode="auto">
            <a:xfrm>
              <a:off x="1367" y="2374"/>
              <a:ext cx="9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ROE</a:t>
              </a:r>
              <a:endParaRPr lang="de-DE" sz="600" b="1"/>
            </a:p>
          </p:txBody>
        </p:sp>
        <p:sp>
          <p:nvSpPr>
            <p:cNvPr id="54" name="Rectangle 350"/>
            <p:cNvSpPr>
              <a:spLocks noChangeArrowheads="1"/>
            </p:cNvSpPr>
            <p:nvPr/>
          </p:nvSpPr>
          <p:spPr bwMode="auto">
            <a:xfrm>
              <a:off x="1613" y="2374"/>
              <a:ext cx="151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SAROE</a:t>
              </a:r>
              <a:endParaRPr lang="de-DE" sz="600" b="1"/>
            </a:p>
          </p:txBody>
        </p:sp>
      </p:grpSp>
      <p:grpSp>
        <p:nvGrpSpPr>
          <p:cNvPr id="55" name="Group 61"/>
          <p:cNvGrpSpPr>
            <a:grpSpLocks noChangeAspect="1"/>
          </p:cNvGrpSpPr>
          <p:nvPr/>
        </p:nvGrpSpPr>
        <p:grpSpPr bwMode="auto">
          <a:xfrm>
            <a:off x="3357554" y="1500174"/>
            <a:ext cx="2286000" cy="2230438"/>
            <a:chOff x="2070" y="1350"/>
            <a:chExt cx="954" cy="1008"/>
          </a:xfrm>
        </p:grpSpPr>
        <p:sp>
          <p:nvSpPr>
            <p:cNvPr id="56" name="AutoShape 60"/>
            <p:cNvSpPr>
              <a:spLocks noChangeAspect="1" noChangeArrowheads="1" noTextEdit="1"/>
            </p:cNvSpPr>
            <p:nvPr/>
          </p:nvSpPr>
          <p:spPr bwMode="auto">
            <a:xfrm>
              <a:off x="2070" y="1350"/>
              <a:ext cx="95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078" y="1361"/>
              <a:ext cx="939" cy="985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58" name="Rectangle 63"/>
            <p:cNvSpPr>
              <a:spLocks noChangeArrowheads="1"/>
            </p:cNvSpPr>
            <p:nvPr/>
          </p:nvSpPr>
          <p:spPr bwMode="auto">
            <a:xfrm>
              <a:off x="2078" y="1361"/>
              <a:ext cx="939" cy="985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2079" y="1362"/>
              <a:ext cx="936" cy="984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079" y="1362"/>
              <a:ext cx="936" cy="984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61" name="Rectangle 66"/>
            <p:cNvSpPr>
              <a:spLocks noChangeArrowheads="1"/>
            </p:cNvSpPr>
            <p:nvPr/>
          </p:nvSpPr>
          <p:spPr bwMode="auto">
            <a:xfrm>
              <a:off x="2171" y="1506"/>
              <a:ext cx="821" cy="663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2171" y="1506"/>
              <a:ext cx="821" cy="663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171" y="2135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69"/>
            <p:cNvSpPr>
              <a:spLocks noChangeShapeType="1"/>
            </p:cNvSpPr>
            <p:nvPr/>
          </p:nvSpPr>
          <p:spPr bwMode="auto">
            <a:xfrm>
              <a:off x="2171" y="2135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2171" y="1937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Line 71"/>
            <p:cNvSpPr>
              <a:spLocks noChangeShapeType="1"/>
            </p:cNvSpPr>
            <p:nvPr/>
          </p:nvSpPr>
          <p:spPr bwMode="auto">
            <a:xfrm>
              <a:off x="2171" y="1937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2171" y="1739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2171" y="1739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2171" y="1540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2171" y="1540"/>
              <a:ext cx="821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Rectangle 76"/>
            <p:cNvSpPr>
              <a:spLocks noChangeArrowheads="1"/>
            </p:cNvSpPr>
            <p:nvPr/>
          </p:nvSpPr>
          <p:spPr bwMode="auto">
            <a:xfrm>
              <a:off x="2207" y="1671"/>
              <a:ext cx="58" cy="67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2207" y="1671"/>
              <a:ext cx="58" cy="67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2265" y="1734"/>
              <a:ext cx="59" cy="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2265" y="1734"/>
              <a:ext cx="59" cy="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5" name="Rectangle 80"/>
            <p:cNvSpPr>
              <a:spLocks noChangeArrowheads="1"/>
            </p:cNvSpPr>
            <p:nvPr/>
          </p:nvSpPr>
          <p:spPr bwMode="auto">
            <a:xfrm>
              <a:off x="2364" y="1739"/>
              <a:ext cx="59" cy="27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2364" y="1739"/>
              <a:ext cx="59" cy="27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2423" y="1739"/>
              <a:ext cx="60" cy="33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2423" y="1739"/>
              <a:ext cx="60" cy="33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2522" y="1726"/>
              <a:ext cx="59" cy="12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2522" y="1726"/>
              <a:ext cx="59" cy="12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2581" y="1739"/>
              <a:ext cx="60" cy="4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2" name="Rectangle 87"/>
            <p:cNvSpPr>
              <a:spLocks noChangeArrowheads="1"/>
            </p:cNvSpPr>
            <p:nvPr/>
          </p:nvSpPr>
          <p:spPr bwMode="auto">
            <a:xfrm>
              <a:off x="2581" y="1739"/>
              <a:ext cx="60" cy="4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2680" y="1619"/>
              <a:ext cx="59" cy="11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4" name="Rectangle 89"/>
            <p:cNvSpPr>
              <a:spLocks noChangeArrowheads="1"/>
            </p:cNvSpPr>
            <p:nvPr/>
          </p:nvSpPr>
          <p:spPr bwMode="auto">
            <a:xfrm>
              <a:off x="2680" y="1619"/>
              <a:ext cx="59" cy="11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2739" y="1711"/>
              <a:ext cx="59" cy="2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6" name="Rectangle 91"/>
            <p:cNvSpPr>
              <a:spLocks noChangeArrowheads="1"/>
            </p:cNvSpPr>
            <p:nvPr/>
          </p:nvSpPr>
          <p:spPr bwMode="auto">
            <a:xfrm>
              <a:off x="2739" y="1711"/>
              <a:ext cx="59" cy="2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>
              <a:off x="2838" y="1650"/>
              <a:ext cx="58" cy="8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8" name="Rectangle 93"/>
            <p:cNvSpPr>
              <a:spLocks noChangeArrowheads="1"/>
            </p:cNvSpPr>
            <p:nvPr/>
          </p:nvSpPr>
          <p:spPr bwMode="auto">
            <a:xfrm>
              <a:off x="2838" y="1650"/>
              <a:ext cx="58" cy="8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>
              <a:off x="2897" y="1686"/>
              <a:ext cx="58" cy="5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>
              <a:off x="2897" y="1686"/>
              <a:ext cx="58" cy="5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 flipV="1">
              <a:off x="2171" y="1506"/>
              <a:ext cx="1" cy="66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 flipV="1">
              <a:off x="2171" y="1506"/>
              <a:ext cx="1" cy="66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Line 98"/>
            <p:cNvSpPr>
              <a:spLocks noChangeShapeType="1"/>
            </p:cNvSpPr>
            <p:nvPr/>
          </p:nvSpPr>
          <p:spPr bwMode="auto">
            <a:xfrm flipH="1">
              <a:off x="2161" y="2135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99"/>
            <p:cNvSpPr>
              <a:spLocks noChangeShapeType="1"/>
            </p:cNvSpPr>
            <p:nvPr/>
          </p:nvSpPr>
          <p:spPr bwMode="auto">
            <a:xfrm flipH="1">
              <a:off x="2161" y="2135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 rot="-5400000">
              <a:off x="2128" y="2115"/>
              <a:ext cx="3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-1</a:t>
              </a:r>
              <a:endParaRPr lang="de-DE" sz="600" b="1"/>
            </a:p>
          </p:txBody>
        </p:sp>
        <p:sp>
          <p:nvSpPr>
            <p:cNvPr id="96" name="Rectangle 101"/>
            <p:cNvSpPr>
              <a:spLocks noChangeArrowheads="1"/>
            </p:cNvSpPr>
            <p:nvPr/>
          </p:nvSpPr>
          <p:spPr bwMode="auto">
            <a:xfrm rot="-5400000">
              <a:off x="2128" y="2115"/>
              <a:ext cx="3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-1</a:t>
              </a:r>
              <a:endParaRPr lang="de-DE" sz="600" b="1"/>
            </a:p>
          </p:txBody>
        </p:sp>
        <p:sp>
          <p:nvSpPr>
            <p:cNvPr id="97" name="Line 102"/>
            <p:cNvSpPr>
              <a:spLocks noChangeShapeType="1"/>
            </p:cNvSpPr>
            <p:nvPr/>
          </p:nvSpPr>
          <p:spPr bwMode="auto">
            <a:xfrm flipH="1">
              <a:off x="2161" y="1937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3"/>
            <p:cNvSpPr>
              <a:spLocks noChangeShapeType="1"/>
            </p:cNvSpPr>
            <p:nvPr/>
          </p:nvSpPr>
          <p:spPr bwMode="auto">
            <a:xfrm flipH="1">
              <a:off x="2161" y="1937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Rectangle 104"/>
            <p:cNvSpPr>
              <a:spLocks noChangeArrowheads="1"/>
            </p:cNvSpPr>
            <p:nvPr/>
          </p:nvSpPr>
          <p:spPr bwMode="auto">
            <a:xfrm rot="-5400000">
              <a:off x="2123" y="1918"/>
              <a:ext cx="4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-.5</a:t>
              </a:r>
              <a:endParaRPr lang="de-DE" sz="600" b="1"/>
            </a:p>
          </p:txBody>
        </p:sp>
        <p:sp>
          <p:nvSpPr>
            <p:cNvPr id="100" name="Rectangle 105"/>
            <p:cNvSpPr>
              <a:spLocks noChangeArrowheads="1"/>
            </p:cNvSpPr>
            <p:nvPr/>
          </p:nvSpPr>
          <p:spPr bwMode="auto">
            <a:xfrm rot="-5400000">
              <a:off x="2123" y="1918"/>
              <a:ext cx="4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-.5</a:t>
              </a:r>
              <a:endParaRPr lang="de-DE" sz="600" b="1"/>
            </a:p>
          </p:txBody>
        </p:sp>
        <p:sp>
          <p:nvSpPr>
            <p:cNvPr id="101" name="Line 106"/>
            <p:cNvSpPr>
              <a:spLocks noChangeShapeType="1"/>
            </p:cNvSpPr>
            <p:nvPr/>
          </p:nvSpPr>
          <p:spPr bwMode="auto">
            <a:xfrm flipH="1">
              <a:off x="2161" y="1739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Line 107"/>
            <p:cNvSpPr>
              <a:spLocks noChangeShapeType="1"/>
            </p:cNvSpPr>
            <p:nvPr/>
          </p:nvSpPr>
          <p:spPr bwMode="auto">
            <a:xfrm flipH="1">
              <a:off x="2161" y="1739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Rectangle 108"/>
            <p:cNvSpPr>
              <a:spLocks noChangeArrowheads="1"/>
            </p:cNvSpPr>
            <p:nvPr/>
          </p:nvSpPr>
          <p:spPr bwMode="auto">
            <a:xfrm rot="-5400000">
              <a:off x="2137" y="1720"/>
              <a:ext cx="20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104" name="Rectangle 109"/>
            <p:cNvSpPr>
              <a:spLocks noChangeArrowheads="1"/>
            </p:cNvSpPr>
            <p:nvPr/>
          </p:nvSpPr>
          <p:spPr bwMode="auto">
            <a:xfrm rot="-5400000">
              <a:off x="2137" y="1720"/>
              <a:ext cx="20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105" name="Line 110"/>
            <p:cNvSpPr>
              <a:spLocks noChangeShapeType="1"/>
            </p:cNvSpPr>
            <p:nvPr/>
          </p:nvSpPr>
          <p:spPr bwMode="auto">
            <a:xfrm flipH="1">
              <a:off x="2161" y="1540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Line 111"/>
            <p:cNvSpPr>
              <a:spLocks noChangeShapeType="1"/>
            </p:cNvSpPr>
            <p:nvPr/>
          </p:nvSpPr>
          <p:spPr bwMode="auto">
            <a:xfrm flipH="1">
              <a:off x="2161" y="1540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Rectangle 112"/>
            <p:cNvSpPr>
              <a:spLocks noChangeArrowheads="1"/>
            </p:cNvSpPr>
            <p:nvPr/>
          </p:nvSpPr>
          <p:spPr bwMode="auto">
            <a:xfrm rot="-5400000">
              <a:off x="2132" y="1521"/>
              <a:ext cx="2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.5</a:t>
              </a:r>
              <a:endParaRPr lang="de-DE" sz="600" b="1"/>
            </a:p>
          </p:txBody>
        </p:sp>
        <p:sp>
          <p:nvSpPr>
            <p:cNvPr id="108" name="Rectangle 113"/>
            <p:cNvSpPr>
              <a:spLocks noChangeArrowheads="1"/>
            </p:cNvSpPr>
            <p:nvPr/>
          </p:nvSpPr>
          <p:spPr bwMode="auto">
            <a:xfrm rot="-5400000">
              <a:off x="2132" y="1521"/>
              <a:ext cx="29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.5</a:t>
              </a:r>
              <a:endParaRPr lang="de-DE" sz="600" b="1"/>
            </a:p>
          </p:txBody>
        </p:sp>
        <p:sp>
          <p:nvSpPr>
            <p:cNvPr id="109" name="Rectangle 114"/>
            <p:cNvSpPr>
              <a:spLocks noChangeArrowheads="1"/>
            </p:cNvSpPr>
            <p:nvPr/>
          </p:nvSpPr>
          <p:spPr bwMode="auto">
            <a:xfrm rot="-5400000">
              <a:off x="2072" y="1818"/>
              <a:ext cx="9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110" name="Rectangle 115"/>
            <p:cNvSpPr>
              <a:spLocks noChangeArrowheads="1"/>
            </p:cNvSpPr>
            <p:nvPr/>
          </p:nvSpPr>
          <p:spPr bwMode="auto">
            <a:xfrm rot="-5400000">
              <a:off x="2072" y="1818"/>
              <a:ext cx="9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111" name="Line 116"/>
            <p:cNvSpPr>
              <a:spLocks noChangeShapeType="1"/>
            </p:cNvSpPr>
            <p:nvPr/>
          </p:nvSpPr>
          <p:spPr bwMode="auto">
            <a:xfrm>
              <a:off x="2171" y="2170"/>
              <a:ext cx="8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17"/>
            <p:cNvSpPr>
              <a:spLocks noChangeShapeType="1"/>
            </p:cNvSpPr>
            <p:nvPr/>
          </p:nvSpPr>
          <p:spPr bwMode="auto">
            <a:xfrm>
              <a:off x="2171" y="2170"/>
              <a:ext cx="8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Rectangle 118"/>
            <p:cNvSpPr>
              <a:spLocks noChangeArrowheads="1"/>
            </p:cNvSpPr>
            <p:nvPr/>
          </p:nvSpPr>
          <p:spPr bwMode="auto">
            <a:xfrm>
              <a:off x="2228" y="2184"/>
              <a:ext cx="7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Bank</a:t>
              </a:r>
              <a:endParaRPr lang="de-DE" sz="600" b="1"/>
            </a:p>
          </p:txBody>
        </p:sp>
        <p:sp>
          <p:nvSpPr>
            <p:cNvPr id="114" name="Rectangle 119"/>
            <p:cNvSpPr>
              <a:spLocks noChangeArrowheads="1"/>
            </p:cNvSpPr>
            <p:nvPr/>
          </p:nvSpPr>
          <p:spPr bwMode="auto">
            <a:xfrm>
              <a:off x="2228" y="2184"/>
              <a:ext cx="7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Bank</a:t>
              </a:r>
              <a:endParaRPr lang="de-DE" sz="600" b="1"/>
            </a:p>
          </p:txBody>
        </p:sp>
        <p:sp>
          <p:nvSpPr>
            <p:cNvPr id="115" name="Rectangle 120"/>
            <p:cNvSpPr>
              <a:spLocks noChangeArrowheads="1"/>
            </p:cNvSpPr>
            <p:nvPr/>
          </p:nvSpPr>
          <p:spPr bwMode="auto">
            <a:xfrm>
              <a:off x="2381" y="2184"/>
              <a:ext cx="9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Coop.</a:t>
              </a:r>
              <a:endParaRPr lang="de-DE" sz="600" b="1"/>
            </a:p>
          </p:txBody>
        </p:sp>
        <p:sp>
          <p:nvSpPr>
            <p:cNvPr id="116" name="Rectangle 121"/>
            <p:cNvSpPr>
              <a:spLocks noChangeArrowheads="1"/>
            </p:cNvSpPr>
            <p:nvPr/>
          </p:nvSpPr>
          <p:spPr bwMode="auto">
            <a:xfrm>
              <a:off x="2381" y="2184"/>
              <a:ext cx="9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Coop.</a:t>
              </a:r>
              <a:endParaRPr lang="de-DE" sz="600" b="1"/>
            </a:p>
          </p:txBody>
        </p:sp>
        <p:sp>
          <p:nvSpPr>
            <p:cNvPr id="117" name="Rectangle 122"/>
            <p:cNvSpPr>
              <a:spLocks noChangeArrowheads="1"/>
            </p:cNvSpPr>
            <p:nvPr/>
          </p:nvSpPr>
          <p:spPr bwMode="auto">
            <a:xfrm>
              <a:off x="2544" y="2184"/>
              <a:ext cx="75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NBFI</a:t>
              </a:r>
              <a:endParaRPr lang="de-DE" sz="600" b="1"/>
            </a:p>
          </p:txBody>
        </p:sp>
        <p:sp>
          <p:nvSpPr>
            <p:cNvPr id="118" name="Rectangle 123"/>
            <p:cNvSpPr>
              <a:spLocks noChangeArrowheads="1"/>
            </p:cNvSpPr>
            <p:nvPr/>
          </p:nvSpPr>
          <p:spPr bwMode="auto">
            <a:xfrm>
              <a:off x="2544" y="2184"/>
              <a:ext cx="75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NBFI</a:t>
              </a:r>
              <a:endParaRPr lang="de-DE" sz="600" b="1"/>
            </a:p>
          </p:txBody>
        </p:sp>
        <p:sp>
          <p:nvSpPr>
            <p:cNvPr id="119" name="Rectangle 124"/>
            <p:cNvSpPr>
              <a:spLocks noChangeArrowheads="1"/>
            </p:cNvSpPr>
            <p:nvPr/>
          </p:nvSpPr>
          <p:spPr bwMode="auto">
            <a:xfrm>
              <a:off x="2701" y="2184"/>
              <a:ext cx="73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NGO</a:t>
              </a:r>
              <a:endParaRPr lang="de-DE" sz="600" b="1"/>
            </a:p>
          </p:txBody>
        </p:sp>
        <p:sp>
          <p:nvSpPr>
            <p:cNvPr id="120" name="Rectangle 125"/>
            <p:cNvSpPr>
              <a:spLocks noChangeArrowheads="1"/>
            </p:cNvSpPr>
            <p:nvPr/>
          </p:nvSpPr>
          <p:spPr bwMode="auto">
            <a:xfrm>
              <a:off x="2701" y="2184"/>
              <a:ext cx="73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NGO</a:t>
              </a:r>
              <a:endParaRPr lang="de-DE" sz="600" b="1"/>
            </a:p>
          </p:txBody>
        </p:sp>
        <p:sp>
          <p:nvSpPr>
            <p:cNvPr id="121" name="Rectangle 126"/>
            <p:cNvSpPr>
              <a:spLocks noChangeArrowheads="1"/>
            </p:cNvSpPr>
            <p:nvPr/>
          </p:nvSpPr>
          <p:spPr bwMode="auto">
            <a:xfrm>
              <a:off x="2846" y="2184"/>
              <a:ext cx="111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R.Bank</a:t>
              </a:r>
              <a:endParaRPr lang="de-DE" sz="600" b="1"/>
            </a:p>
          </p:txBody>
        </p:sp>
        <p:sp>
          <p:nvSpPr>
            <p:cNvPr id="122" name="Rectangle 127"/>
            <p:cNvSpPr>
              <a:spLocks noChangeArrowheads="1"/>
            </p:cNvSpPr>
            <p:nvPr/>
          </p:nvSpPr>
          <p:spPr bwMode="auto">
            <a:xfrm>
              <a:off x="2846" y="2184"/>
              <a:ext cx="111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R.Bank</a:t>
              </a:r>
              <a:endParaRPr lang="de-DE" sz="600" b="1"/>
            </a:p>
          </p:txBody>
        </p:sp>
        <p:sp>
          <p:nvSpPr>
            <p:cNvPr id="123" name="Rectangle 128"/>
            <p:cNvSpPr>
              <a:spLocks noChangeArrowheads="1"/>
            </p:cNvSpPr>
            <p:nvPr/>
          </p:nvSpPr>
          <p:spPr bwMode="auto">
            <a:xfrm>
              <a:off x="2514" y="1457"/>
              <a:ext cx="202" cy="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by Status</a:t>
              </a:r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124" name="Rectangle 129"/>
            <p:cNvSpPr>
              <a:spLocks noChangeArrowheads="1"/>
            </p:cNvSpPr>
            <p:nvPr/>
          </p:nvSpPr>
          <p:spPr bwMode="auto">
            <a:xfrm>
              <a:off x="2514" y="1457"/>
              <a:ext cx="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endParaRPr lang="de-DE" sz="600" b="1"/>
            </a:p>
          </p:txBody>
        </p:sp>
        <p:sp>
          <p:nvSpPr>
            <p:cNvPr id="125" name="Rectangle 130"/>
            <p:cNvSpPr>
              <a:spLocks noChangeArrowheads="1"/>
            </p:cNvSpPr>
            <p:nvPr/>
          </p:nvSpPr>
          <p:spPr bwMode="auto">
            <a:xfrm>
              <a:off x="2440" y="1394"/>
              <a:ext cx="35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ROE and SAROE</a:t>
              </a:r>
              <a:r>
                <a:rPr lang="de-DE" sz="700" b="1">
                  <a:latin typeface="Arial" pitchFamily="34" charset="0"/>
                </a:rPr>
                <a:t> </a:t>
              </a:r>
              <a:endParaRPr lang="de-DE" sz="7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126" name="Rectangle 131"/>
            <p:cNvSpPr>
              <a:spLocks noChangeArrowheads="1"/>
            </p:cNvSpPr>
            <p:nvPr/>
          </p:nvSpPr>
          <p:spPr bwMode="auto">
            <a:xfrm>
              <a:off x="2440" y="1394"/>
              <a:ext cx="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endParaRPr lang="de-DE" sz="600" b="1"/>
            </a:p>
          </p:txBody>
        </p:sp>
        <p:sp>
          <p:nvSpPr>
            <p:cNvPr id="127" name="Rectangle 132"/>
            <p:cNvSpPr>
              <a:spLocks noChangeArrowheads="1"/>
            </p:cNvSpPr>
            <p:nvPr/>
          </p:nvSpPr>
          <p:spPr bwMode="auto">
            <a:xfrm>
              <a:off x="2383" y="2236"/>
              <a:ext cx="396" cy="64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28" name="Rectangle 133"/>
            <p:cNvSpPr>
              <a:spLocks noChangeArrowheads="1"/>
            </p:cNvSpPr>
            <p:nvPr/>
          </p:nvSpPr>
          <p:spPr bwMode="auto">
            <a:xfrm>
              <a:off x="2383" y="2236"/>
              <a:ext cx="396" cy="64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29" name="Rectangle 134"/>
            <p:cNvSpPr>
              <a:spLocks noChangeArrowheads="1"/>
            </p:cNvSpPr>
            <p:nvPr/>
          </p:nvSpPr>
          <p:spPr bwMode="auto">
            <a:xfrm>
              <a:off x="2393" y="2251"/>
              <a:ext cx="88" cy="34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30" name="Rectangle 135"/>
            <p:cNvSpPr>
              <a:spLocks noChangeArrowheads="1"/>
            </p:cNvSpPr>
            <p:nvPr/>
          </p:nvSpPr>
          <p:spPr bwMode="auto">
            <a:xfrm>
              <a:off x="2393" y="2251"/>
              <a:ext cx="88" cy="34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31" name="Rectangle 136"/>
            <p:cNvSpPr>
              <a:spLocks noChangeArrowheads="1"/>
            </p:cNvSpPr>
            <p:nvPr/>
          </p:nvSpPr>
          <p:spPr bwMode="auto">
            <a:xfrm>
              <a:off x="2582" y="2251"/>
              <a:ext cx="88" cy="3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32" name="Rectangle 137"/>
            <p:cNvSpPr>
              <a:spLocks noChangeArrowheads="1"/>
            </p:cNvSpPr>
            <p:nvPr/>
          </p:nvSpPr>
          <p:spPr bwMode="auto">
            <a:xfrm>
              <a:off x="2582" y="2251"/>
              <a:ext cx="88" cy="3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33" name="Rectangle 138"/>
            <p:cNvSpPr>
              <a:spLocks noChangeArrowheads="1"/>
            </p:cNvSpPr>
            <p:nvPr/>
          </p:nvSpPr>
          <p:spPr bwMode="auto">
            <a:xfrm>
              <a:off x="2496" y="2250"/>
              <a:ext cx="7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ROE</a:t>
              </a:r>
              <a:endParaRPr lang="de-DE" sz="600" b="1"/>
            </a:p>
          </p:txBody>
        </p:sp>
        <p:sp>
          <p:nvSpPr>
            <p:cNvPr id="134" name="Rectangle 139"/>
            <p:cNvSpPr>
              <a:spLocks noChangeArrowheads="1"/>
            </p:cNvSpPr>
            <p:nvPr/>
          </p:nvSpPr>
          <p:spPr bwMode="auto">
            <a:xfrm>
              <a:off x="2496" y="2250"/>
              <a:ext cx="7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ROE</a:t>
              </a:r>
              <a:endParaRPr lang="de-DE" sz="600" b="1"/>
            </a:p>
          </p:txBody>
        </p:sp>
        <p:sp>
          <p:nvSpPr>
            <p:cNvPr id="135" name="Rectangle 140"/>
            <p:cNvSpPr>
              <a:spLocks noChangeArrowheads="1"/>
            </p:cNvSpPr>
            <p:nvPr/>
          </p:nvSpPr>
          <p:spPr bwMode="auto">
            <a:xfrm>
              <a:off x="2684" y="2250"/>
              <a:ext cx="114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SAROE</a:t>
              </a:r>
              <a:endParaRPr lang="de-DE" sz="600" b="1"/>
            </a:p>
          </p:txBody>
        </p:sp>
        <p:sp>
          <p:nvSpPr>
            <p:cNvPr id="136" name="Rectangle 141"/>
            <p:cNvSpPr>
              <a:spLocks noChangeArrowheads="1"/>
            </p:cNvSpPr>
            <p:nvPr/>
          </p:nvSpPr>
          <p:spPr bwMode="auto">
            <a:xfrm>
              <a:off x="2684" y="2250"/>
              <a:ext cx="114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SAROE</a:t>
              </a:r>
              <a:endParaRPr lang="de-DE" sz="600" b="1"/>
            </a:p>
          </p:txBody>
        </p:sp>
      </p:grpSp>
      <p:grpSp>
        <p:nvGrpSpPr>
          <p:cNvPr id="137" name="Group 144"/>
          <p:cNvGrpSpPr>
            <a:grpSpLocks noChangeAspect="1"/>
          </p:cNvGrpSpPr>
          <p:nvPr/>
        </p:nvGrpSpPr>
        <p:grpSpPr bwMode="auto">
          <a:xfrm>
            <a:off x="5786462" y="1500174"/>
            <a:ext cx="2214562" cy="2209800"/>
            <a:chOff x="3465" y="1350"/>
            <a:chExt cx="1056" cy="1014"/>
          </a:xfrm>
        </p:grpSpPr>
        <p:sp>
          <p:nvSpPr>
            <p:cNvPr id="138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3465" y="1350"/>
              <a:ext cx="1056" cy="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Rectangle 145"/>
            <p:cNvSpPr>
              <a:spLocks noChangeArrowheads="1"/>
            </p:cNvSpPr>
            <p:nvPr/>
          </p:nvSpPr>
          <p:spPr bwMode="auto">
            <a:xfrm>
              <a:off x="3474" y="1361"/>
              <a:ext cx="1039" cy="991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0" name="Rectangle 146"/>
            <p:cNvSpPr>
              <a:spLocks noChangeArrowheads="1"/>
            </p:cNvSpPr>
            <p:nvPr/>
          </p:nvSpPr>
          <p:spPr bwMode="auto">
            <a:xfrm>
              <a:off x="3474" y="1362"/>
              <a:ext cx="1037" cy="990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1" name="Rectangle 147"/>
            <p:cNvSpPr>
              <a:spLocks noChangeArrowheads="1"/>
            </p:cNvSpPr>
            <p:nvPr/>
          </p:nvSpPr>
          <p:spPr bwMode="auto">
            <a:xfrm>
              <a:off x="3577" y="1507"/>
              <a:ext cx="908" cy="66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2" name="Line 148"/>
            <p:cNvSpPr>
              <a:spLocks noChangeShapeType="1"/>
            </p:cNvSpPr>
            <p:nvPr/>
          </p:nvSpPr>
          <p:spPr bwMode="auto">
            <a:xfrm>
              <a:off x="3577" y="2094"/>
              <a:ext cx="90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Line 149"/>
            <p:cNvSpPr>
              <a:spLocks noChangeShapeType="1"/>
            </p:cNvSpPr>
            <p:nvPr/>
          </p:nvSpPr>
          <p:spPr bwMode="auto">
            <a:xfrm>
              <a:off x="3577" y="1956"/>
              <a:ext cx="90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0"/>
            <p:cNvSpPr>
              <a:spLocks noChangeShapeType="1"/>
            </p:cNvSpPr>
            <p:nvPr/>
          </p:nvSpPr>
          <p:spPr bwMode="auto">
            <a:xfrm>
              <a:off x="3577" y="1817"/>
              <a:ext cx="90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Line 151"/>
            <p:cNvSpPr>
              <a:spLocks noChangeShapeType="1"/>
            </p:cNvSpPr>
            <p:nvPr/>
          </p:nvSpPr>
          <p:spPr bwMode="auto">
            <a:xfrm>
              <a:off x="3577" y="1679"/>
              <a:ext cx="90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6" name="Line 152"/>
            <p:cNvSpPr>
              <a:spLocks noChangeShapeType="1"/>
            </p:cNvSpPr>
            <p:nvPr/>
          </p:nvSpPr>
          <p:spPr bwMode="auto">
            <a:xfrm>
              <a:off x="3577" y="1541"/>
              <a:ext cx="90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7" name="Rectangle 153"/>
            <p:cNvSpPr>
              <a:spLocks noChangeArrowheads="1"/>
            </p:cNvSpPr>
            <p:nvPr/>
          </p:nvSpPr>
          <p:spPr bwMode="auto">
            <a:xfrm>
              <a:off x="3620" y="1546"/>
              <a:ext cx="81" cy="27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8" name="Rectangle 154"/>
            <p:cNvSpPr>
              <a:spLocks noChangeArrowheads="1"/>
            </p:cNvSpPr>
            <p:nvPr/>
          </p:nvSpPr>
          <p:spPr bwMode="auto">
            <a:xfrm>
              <a:off x="3702" y="1722"/>
              <a:ext cx="81" cy="9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49" name="Rectangle 155"/>
            <p:cNvSpPr>
              <a:spLocks noChangeArrowheads="1"/>
            </p:cNvSpPr>
            <p:nvPr/>
          </p:nvSpPr>
          <p:spPr bwMode="auto">
            <a:xfrm>
              <a:off x="3839" y="1618"/>
              <a:ext cx="81" cy="19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0" name="Rectangle 156"/>
            <p:cNvSpPr>
              <a:spLocks noChangeArrowheads="1"/>
            </p:cNvSpPr>
            <p:nvPr/>
          </p:nvSpPr>
          <p:spPr bwMode="auto">
            <a:xfrm>
              <a:off x="3921" y="1817"/>
              <a:ext cx="83" cy="6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1" name="Rectangle 157"/>
            <p:cNvSpPr>
              <a:spLocks noChangeArrowheads="1"/>
            </p:cNvSpPr>
            <p:nvPr/>
          </p:nvSpPr>
          <p:spPr bwMode="auto">
            <a:xfrm>
              <a:off x="4059" y="1801"/>
              <a:ext cx="82" cy="1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2" name="Rectangle 158"/>
            <p:cNvSpPr>
              <a:spLocks noChangeArrowheads="1"/>
            </p:cNvSpPr>
            <p:nvPr/>
          </p:nvSpPr>
          <p:spPr bwMode="auto">
            <a:xfrm>
              <a:off x="4141" y="1817"/>
              <a:ext cx="81" cy="32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3" name="Rectangle 159"/>
            <p:cNvSpPr>
              <a:spLocks noChangeArrowheads="1"/>
            </p:cNvSpPr>
            <p:nvPr/>
          </p:nvSpPr>
          <p:spPr bwMode="auto">
            <a:xfrm>
              <a:off x="4278" y="1645"/>
              <a:ext cx="82" cy="17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4" name="Rectangle 160"/>
            <p:cNvSpPr>
              <a:spLocks noChangeArrowheads="1"/>
            </p:cNvSpPr>
            <p:nvPr/>
          </p:nvSpPr>
          <p:spPr bwMode="auto">
            <a:xfrm>
              <a:off x="4360" y="1817"/>
              <a:ext cx="83" cy="19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55" name="Line 161"/>
            <p:cNvSpPr>
              <a:spLocks noChangeShapeType="1"/>
            </p:cNvSpPr>
            <p:nvPr/>
          </p:nvSpPr>
          <p:spPr bwMode="auto">
            <a:xfrm flipV="1">
              <a:off x="3577" y="1507"/>
              <a:ext cx="1" cy="66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" name="Line 162"/>
            <p:cNvSpPr>
              <a:spLocks noChangeShapeType="1"/>
            </p:cNvSpPr>
            <p:nvPr/>
          </p:nvSpPr>
          <p:spPr bwMode="auto">
            <a:xfrm flipH="1">
              <a:off x="3566" y="2094"/>
              <a:ext cx="1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7" name="Rectangle 163"/>
            <p:cNvSpPr>
              <a:spLocks noChangeArrowheads="1"/>
            </p:cNvSpPr>
            <p:nvPr/>
          </p:nvSpPr>
          <p:spPr bwMode="auto">
            <a:xfrm rot="-5400000">
              <a:off x="3527" y="2070"/>
              <a:ext cx="4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-.2</a:t>
              </a:r>
              <a:endParaRPr lang="de-DE" sz="600" b="1"/>
            </a:p>
          </p:txBody>
        </p:sp>
        <p:sp>
          <p:nvSpPr>
            <p:cNvPr id="158" name="Line 164"/>
            <p:cNvSpPr>
              <a:spLocks noChangeShapeType="1"/>
            </p:cNvSpPr>
            <p:nvPr/>
          </p:nvSpPr>
          <p:spPr bwMode="auto">
            <a:xfrm flipH="1">
              <a:off x="3566" y="1956"/>
              <a:ext cx="1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9" name="Rectangle 165"/>
            <p:cNvSpPr>
              <a:spLocks noChangeArrowheads="1"/>
            </p:cNvSpPr>
            <p:nvPr/>
          </p:nvSpPr>
          <p:spPr bwMode="auto">
            <a:xfrm rot="-5400000">
              <a:off x="3527" y="1932"/>
              <a:ext cx="4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-.1</a:t>
              </a:r>
              <a:endParaRPr lang="de-DE" sz="600" b="1"/>
            </a:p>
          </p:txBody>
        </p:sp>
        <p:sp>
          <p:nvSpPr>
            <p:cNvPr id="160" name="Line 166"/>
            <p:cNvSpPr>
              <a:spLocks noChangeShapeType="1"/>
            </p:cNvSpPr>
            <p:nvPr/>
          </p:nvSpPr>
          <p:spPr bwMode="auto">
            <a:xfrm flipH="1">
              <a:off x="3566" y="1817"/>
              <a:ext cx="1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1" name="Rectangle 167"/>
            <p:cNvSpPr>
              <a:spLocks noChangeArrowheads="1"/>
            </p:cNvSpPr>
            <p:nvPr/>
          </p:nvSpPr>
          <p:spPr bwMode="auto">
            <a:xfrm rot="-5400000">
              <a:off x="3540" y="1793"/>
              <a:ext cx="2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162" name="Line 168"/>
            <p:cNvSpPr>
              <a:spLocks noChangeShapeType="1"/>
            </p:cNvSpPr>
            <p:nvPr/>
          </p:nvSpPr>
          <p:spPr bwMode="auto">
            <a:xfrm flipH="1">
              <a:off x="3566" y="1679"/>
              <a:ext cx="1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3" name="Rectangle 169"/>
            <p:cNvSpPr>
              <a:spLocks noChangeArrowheads="1"/>
            </p:cNvSpPr>
            <p:nvPr/>
          </p:nvSpPr>
          <p:spPr bwMode="auto">
            <a:xfrm rot="-5400000">
              <a:off x="3531" y="1655"/>
              <a:ext cx="29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</a:t>
              </a:r>
              <a:endParaRPr lang="de-DE" sz="600" b="1"/>
            </a:p>
          </p:txBody>
        </p:sp>
        <p:sp>
          <p:nvSpPr>
            <p:cNvPr id="164" name="Line 170"/>
            <p:cNvSpPr>
              <a:spLocks noChangeShapeType="1"/>
            </p:cNvSpPr>
            <p:nvPr/>
          </p:nvSpPr>
          <p:spPr bwMode="auto">
            <a:xfrm flipH="1">
              <a:off x="3566" y="1541"/>
              <a:ext cx="1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Rectangle 171"/>
            <p:cNvSpPr>
              <a:spLocks noChangeArrowheads="1"/>
            </p:cNvSpPr>
            <p:nvPr/>
          </p:nvSpPr>
          <p:spPr bwMode="auto">
            <a:xfrm rot="-5400000">
              <a:off x="3531" y="1517"/>
              <a:ext cx="29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.2</a:t>
              </a:r>
              <a:endParaRPr lang="de-DE" sz="600" b="1"/>
            </a:p>
          </p:txBody>
        </p:sp>
        <p:sp>
          <p:nvSpPr>
            <p:cNvPr id="166" name="Rectangle 172"/>
            <p:cNvSpPr>
              <a:spLocks noChangeArrowheads="1"/>
            </p:cNvSpPr>
            <p:nvPr/>
          </p:nvSpPr>
          <p:spPr bwMode="auto">
            <a:xfrm rot="-5400000">
              <a:off x="3472" y="1816"/>
              <a:ext cx="94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167" name="Line 173"/>
            <p:cNvSpPr>
              <a:spLocks noChangeShapeType="1"/>
            </p:cNvSpPr>
            <p:nvPr/>
          </p:nvSpPr>
          <p:spPr bwMode="auto">
            <a:xfrm>
              <a:off x="3577" y="2175"/>
              <a:ext cx="90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8" name="Rectangle 174"/>
            <p:cNvSpPr>
              <a:spLocks noChangeArrowheads="1"/>
            </p:cNvSpPr>
            <p:nvPr/>
          </p:nvSpPr>
          <p:spPr bwMode="auto">
            <a:xfrm>
              <a:off x="3691" y="2189"/>
              <a:ext cx="10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I</a:t>
              </a:r>
              <a:endParaRPr lang="de-DE" sz="600" b="1"/>
            </a:p>
          </p:txBody>
        </p:sp>
        <p:sp>
          <p:nvSpPr>
            <p:cNvPr id="169" name="Rectangle 175"/>
            <p:cNvSpPr>
              <a:spLocks noChangeArrowheads="1"/>
            </p:cNvSpPr>
            <p:nvPr/>
          </p:nvSpPr>
          <p:spPr bwMode="auto">
            <a:xfrm>
              <a:off x="3900" y="2189"/>
              <a:ext cx="34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IS</a:t>
              </a:r>
              <a:endParaRPr lang="de-DE" sz="600" b="1"/>
            </a:p>
          </p:txBody>
        </p:sp>
        <p:sp>
          <p:nvSpPr>
            <p:cNvPr id="170" name="Rectangle 176"/>
            <p:cNvSpPr>
              <a:spLocks noChangeArrowheads="1"/>
            </p:cNvSpPr>
            <p:nvPr/>
          </p:nvSpPr>
          <p:spPr bwMode="auto">
            <a:xfrm>
              <a:off x="4124" y="2189"/>
              <a:ext cx="24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</a:t>
              </a:r>
              <a:endParaRPr lang="de-DE" sz="600" b="1"/>
            </a:p>
          </p:txBody>
        </p:sp>
        <p:sp>
          <p:nvSpPr>
            <p:cNvPr id="171" name="Rectangle 177"/>
            <p:cNvSpPr>
              <a:spLocks noChangeArrowheads="1"/>
            </p:cNvSpPr>
            <p:nvPr/>
          </p:nvSpPr>
          <p:spPr bwMode="auto">
            <a:xfrm>
              <a:off x="4343" y="2189"/>
              <a:ext cx="24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</a:t>
              </a:r>
              <a:endParaRPr lang="de-DE" sz="600" b="1"/>
            </a:p>
          </p:txBody>
        </p:sp>
        <p:sp>
          <p:nvSpPr>
            <p:cNvPr id="172" name="Rectangle 178"/>
            <p:cNvSpPr>
              <a:spLocks noChangeArrowheads="1"/>
            </p:cNvSpPr>
            <p:nvPr/>
          </p:nvSpPr>
          <p:spPr bwMode="auto">
            <a:xfrm>
              <a:off x="3770" y="1464"/>
              <a:ext cx="593" cy="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by Lending Methodology </a:t>
              </a:r>
              <a:endParaRPr lang="de-DE" sz="800" b="1"/>
            </a:p>
          </p:txBody>
        </p:sp>
        <p:sp>
          <p:nvSpPr>
            <p:cNvPr id="173" name="Rectangle 179"/>
            <p:cNvSpPr>
              <a:spLocks noChangeArrowheads="1"/>
            </p:cNvSpPr>
            <p:nvPr/>
          </p:nvSpPr>
          <p:spPr bwMode="auto">
            <a:xfrm>
              <a:off x="3876" y="1397"/>
              <a:ext cx="407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ROE and SAROE</a:t>
              </a:r>
              <a:r>
                <a:rPr lang="de-DE" sz="700" b="1">
                  <a:latin typeface="Arial" pitchFamily="34" charset="0"/>
                </a:rPr>
                <a:t> </a:t>
              </a:r>
              <a:endParaRPr lang="de-DE" sz="700" b="1"/>
            </a:p>
            <a:p>
              <a:pPr algn="ctr"/>
              <a:endParaRPr lang="de-DE" sz="6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174" name="Rectangle 180"/>
            <p:cNvSpPr>
              <a:spLocks noChangeArrowheads="1"/>
            </p:cNvSpPr>
            <p:nvPr/>
          </p:nvSpPr>
          <p:spPr bwMode="auto">
            <a:xfrm>
              <a:off x="3812" y="2241"/>
              <a:ext cx="438" cy="65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75" name="Rectangle 181"/>
            <p:cNvSpPr>
              <a:spLocks noChangeArrowheads="1"/>
            </p:cNvSpPr>
            <p:nvPr/>
          </p:nvSpPr>
          <p:spPr bwMode="auto">
            <a:xfrm>
              <a:off x="3823" y="2256"/>
              <a:ext cx="97" cy="34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76" name="Rectangle 182"/>
            <p:cNvSpPr>
              <a:spLocks noChangeArrowheads="1"/>
            </p:cNvSpPr>
            <p:nvPr/>
          </p:nvSpPr>
          <p:spPr bwMode="auto">
            <a:xfrm>
              <a:off x="4032" y="2256"/>
              <a:ext cx="97" cy="3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77" name="Rectangle 183"/>
            <p:cNvSpPr>
              <a:spLocks noChangeArrowheads="1"/>
            </p:cNvSpPr>
            <p:nvPr/>
          </p:nvSpPr>
          <p:spPr bwMode="auto">
            <a:xfrm>
              <a:off x="3937" y="2255"/>
              <a:ext cx="7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ROE</a:t>
              </a:r>
              <a:endParaRPr lang="de-DE" sz="600" b="1"/>
            </a:p>
          </p:txBody>
        </p:sp>
        <p:sp>
          <p:nvSpPr>
            <p:cNvPr id="178" name="Rectangle 184"/>
            <p:cNvSpPr>
              <a:spLocks noChangeArrowheads="1"/>
            </p:cNvSpPr>
            <p:nvPr/>
          </p:nvSpPr>
          <p:spPr bwMode="auto">
            <a:xfrm>
              <a:off x="4145" y="2255"/>
              <a:ext cx="131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SAROE</a:t>
              </a:r>
              <a:endParaRPr lang="de-DE" sz="600" b="1"/>
            </a:p>
          </p:txBody>
        </p:sp>
      </p:grpSp>
      <p:grpSp>
        <p:nvGrpSpPr>
          <p:cNvPr id="179" name="Group 187"/>
          <p:cNvGrpSpPr>
            <a:grpSpLocks noChangeAspect="1"/>
          </p:cNvGrpSpPr>
          <p:nvPr/>
        </p:nvGrpSpPr>
        <p:grpSpPr bwMode="auto">
          <a:xfrm>
            <a:off x="1017588" y="3929066"/>
            <a:ext cx="2193925" cy="2000264"/>
            <a:chOff x="720" y="2520"/>
            <a:chExt cx="1074" cy="972"/>
          </a:xfrm>
        </p:grpSpPr>
        <p:sp>
          <p:nvSpPr>
            <p:cNvPr id="180" name="AutoShape 186"/>
            <p:cNvSpPr>
              <a:spLocks noChangeAspect="1" noChangeArrowheads="1" noTextEdit="1"/>
            </p:cNvSpPr>
            <p:nvPr/>
          </p:nvSpPr>
          <p:spPr bwMode="auto">
            <a:xfrm>
              <a:off x="720" y="2520"/>
              <a:ext cx="107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1" name="Rectangle 188"/>
            <p:cNvSpPr>
              <a:spLocks noChangeArrowheads="1"/>
            </p:cNvSpPr>
            <p:nvPr/>
          </p:nvSpPr>
          <p:spPr bwMode="auto">
            <a:xfrm>
              <a:off x="729" y="2530"/>
              <a:ext cx="1057" cy="951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2" name="Rectangle 189"/>
            <p:cNvSpPr>
              <a:spLocks noChangeArrowheads="1"/>
            </p:cNvSpPr>
            <p:nvPr/>
          </p:nvSpPr>
          <p:spPr bwMode="auto">
            <a:xfrm>
              <a:off x="730" y="2532"/>
              <a:ext cx="1054" cy="949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3" name="Rectangle 190"/>
            <p:cNvSpPr>
              <a:spLocks noChangeArrowheads="1"/>
            </p:cNvSpPr>
            <p:nvPr/>
          </p:nvSpPr>
          <p:spPr bwMode="auto">
            <a:xfrm>
              <a:off x="834" y="2670"/>
              <a:ext cx="924" cy="640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84" name="Line 191"/>
            <p:cNvSpPr>
              <a:spLocks noChangeShapeType="1"/>
            </p:cNvSpPr>
            <p:nvPr/>
          </p:nvSpPr>
          <p:spPr bwMode="auto">
            <a:xfrm>
              <a:off x="834" y="3277"/>
              <a:ext cx="924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5" name="Line 192"/>
            <p:cNvSpPr>
              <a:spLocks noChangeShapeType="1"/>
            </p:cNvSpPr>
            <p:nvPr/>
          </p:nvSpPr>
          <p:spPr bwMode="auto">
            <a:xfrm>
              <a:off x="834" y="3164"/>
              <a:ext cx="924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6" name="Line 193"/>
            <p:cNvSpPr>
              <a:spLocks noChangeShapeType="1"/>
            </p:cNvSpPr>
            <p:nvPr/>
          </p:nvSpPr>
          <p:spPr bwMode="auto">
            <a:xfrm>
              <a:off x="834" y="3050"/>
              <a:ext cx="924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7" name="Line 194"/>
            <p:cNvSpPr>
              <a:spLocks noChangeShapeType="1"/>
            </p:cNvSpPr>
            <p:nvPr/>
          </p:nvSpPr>
          <p:spPr bwMode="auto">
            <a:xfrm>
              <a:off x="834" y="2937"/>
              <a:ext cx="924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" name="Line 195"/>
            <p:cNvSpPr>
              <a:spLocks noChangeShapeType="1"/>
            </p:cNvSpPr>
            <p:nvPr/>
          </p:nvSpPr>
          <p:spPr bwMode="auto">
            <a:xfrm>
              <a:off x="834" y="2824"/>
              <a:ext cx="924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9" name="Line 196"/>
            <p:cNvSpPr>
              <a:spLocks noChangeShapeType="1"/>
            </p:cNvSpPr>
            <p:nvPr/>
          </p:nvSpPr>
          <p:spPr bwMode="auto">
            <a:xfrm>
              <a:off x="834" y="2710"/>
              <a:ext cx="924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0" name="Rectangle 197"/>
            <p:cNvSpPr>
              <a:spLocks noChangeArrowheads="1"/>
            </p:cNvSpPr>
            <p:nvPr/>
          </p:nvSpPr>
          <p:spPr bwMode="auto">
            <a:xfrm>
              <a:off x="895" y="2739"/>
              <a:ext cx="171" cy="31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1" name="Rectangle 198"/>
            <p:cNvSpPr>
              <a:spLocks noChangeArrowheads="1"/>
            </p:cNvSpPr>
            <p:nvPr/>
          </p:nvSpPr>
          <p:spPr bwMode="auto">
            <a:xfrm>
              <a:off x="1067" y="3050"/>
              <a:ext cx="171" cy="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2" name="Rectangle 199"/>
            <p:cNvSpPr>
              <a:spLocks noChangeArrowheads="1"/>
            </p:cNvSpPr>
            <p:nvPr/>
          </p:nvSpPr>
          <p:spPr bwMode="auto">
            <a:xfrm>
              <a:off x="1353" y="2704"/>
              <a:ext cx="172" cy="34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3" name="Rectangle 200"/>
            <p:cNvSpPr>
              <a:spLocks noChangeArrowheads="1"/>
            </p:cNvSpPr>
            <p:nvPr/>
          </p:nvSpPr>
          <p:spPr bwMode="auto">
            <a:xfrm>
              <a:off x="1525" y="3050"/>
              <a:ext cx="171" cy="209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194" name="Line 201"/>
            <p:cNvSpPr>
              <a:spLocks noChangeShapeType="1"/>
            </p:cNvSpPr>
            <p:nvPr/>
          </p:nvSpPr>
          <p:spPr bwMode="auto">
            <a:xfrm flipV="1">
              <a:off x="834" y="2670"/>
              <a:ext cx="1" cy="64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" name="Line 202"/>
            <p:cNvSpPr>
              <a:spLocks noChangeShapeType="1"/>
            </p:cNvSpPr>
            <p:nvPr/>
          </p:nvSpPr>
          <p:spPr bwMode="auto">
            <a:xfrm flipH="1">
              <a:off x="823" y="3277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6" name="Rectangle 203"/>
            <p:cNvSpPr>
              <a:spLocks noChangeArrowheads="1"/>
            </p:cNvSpPr>
            <p:nvPr/>
          </p:nvSpPr>
          <p:spPr bwMode="auto">
            <a:xfrm rot="-5400000">
              <a:off x="783" y="3251"/>
              <a:ext cx="45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-.1</a:t>
              </a:r>
              <a:endParaRPr lang="de-DE" sz="600" b="1"/>
            </a:p>
          </p:txBody>
        </p:sp>
        <p:sp>
          <p:nvSpPr>
            <p:cNvPr id="197" name="Line 204"/>
            <p:cNvSpPr>
              <a:spLocks noChangeShapeType="1"/>
            </p:cNvSpPr>
            <p:nvPr/>
          </p:nvSpPr>
          <p:spPr bwMode="auto">
            <a:xfrm flipH="1">
              <a:off x="823" y="3164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8" name="Rectangle 205"/>
            <p:cNvSpPr>
              <a:spLocks noChangeArrowheads="1"/>
            </p:cNvSpPr>
            <p:nvPr/>
          </p:nvSpPr>
          <p:spPr bwMode="auto">
            <a:xfrm rot="-5400000">
              <a:off x="769" y="3138"/>
              <a:ext cx="67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-.05</a:t>
              </a:r>
              <a:endParaRPr lang="de-DE" sz="600" b="1"/>
            </a:p>
          </p:txBody>
        </p:sp>
        <p:sp>
          <p:nvSpPr>
            <p:cNvPr id="199" name="Line 206"/>
            <p:cNvSpPr>
              <a:spLocks noChangeShapeType="1"/>
            </p:cNvSpPr>
            <p:nvPr/>
          </p:nvSpPr>
          <p:spPr bwMode="auto">
            <a:xfrm flipH="1">
              <a:off x="823" y="3050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0" name="Rectangle 207"/>
            <p:cNvSpPr>
              <a:spLocks noChangeArrowheads="1"/>
            </p:cNvSpPr>
            <p:nvPr/>
          </p:nvSpPr>
          <p:spPr bwMode="auto">
            <a:xfrm rot="-5400000">
              <a:off x="794" y="3024"/>
              <a:ext cx="22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201" name="Line 208"/>
            <p:cNvSpPr>
              <a:spLocks noChangeShapeType="1"/>
            </p:cNvSpPr>
            <p:nvPr/>
          </p:nvSpPr>
          <p:spPr bwMode="auto">
            <a:xfrm flipH="1">
              <a:off x="823" y="2937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2" name="Rectangle 209"/>
            <p:cNvSpPr>
              <a:spLocks noChangeArrowheads="1"/>
            </p:cNvSpPr>
            <p:nvPr/>
          </p:nvSpPr>
          <p:spPr bwMode="auto">
            <a:xfrm rot="-5400000">
              <a:off x="778" y="2911"/>
              <a:ext cx="54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.05</a:t>
              </a:r>
              <a:endParaRPr lang="de-DE" sz="600" b="1"/>
            </a:p>
          </p:txBody>
        </p:sp>
        <p:sp>
          <p:nvSpPr>
            <p:cNvPr id="203" name="Line 210"/>
            <p:cNvSpPr>
              <a:spLocks noChangeShapeType="1"/>
            </p:cNvSpPr>
            <p:nvPr/>
          </p:nvSpPr>
          <p:spPr bwMode="auto">
            <a:xfrm flipH="1">
              <a:off x="823" y="2824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4" name="Rectangle 211"/>
            <p:cNvSpPr>
              <a:spLocks noChangeArrowheads="1"/>
            </p:cNvSpPr>
            <p:nvPr/>
          </p:nvSpPr>
          <p:spPr bwMode="auto">
            <a:xfrm rot="-5400000">
              <a:off x="789" y="2798"/>
              <a:ext cx="32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</a:t>
              </a:r>
              <a:endParaRPr lang="de-DE" sz="600" b="1"/>
            </a:p>
          </p:txBody>
        </p:sp>
        <p:sp>
          <p:nvSpPr>
            <p:cNvPr id="205" name="Line 212"/>
            <p:cNvSpPr>
              <a:spLocks noChangeShapeType="1"/>
            </p:cNvSpPr>
            <p:nvPr/>
          </p:nvSpPr>
          <p:spPr bwMode="auto">
            <a:xfrm flipH="1">
              <a:off x="823" y="2710"/>
              <a:ext cx="1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6" name="Rectangle 213"/>
            <p:cNvSpPr>
              <a:spLocks noChangeArrowheads="1"/>
            </p:cNvSpPr>
            <p:nvPr/>
          </p:nvSpPr>
          <p:spPr bwMode="auto">
            <a:xfrm rot="-5400000">
              <a:off x="778" y="2684"/>
              <a:ext cx="54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.15</a:t>
              </a:r>
              <a:endParaRPr lang="de-DE" sz="600" b="1"/>
            </a:p>
          </p:txBody>
        </p:sp>
        <p:sp>
          <p:nvSpPr>
            <p:cNvPr id="207" name="Rectangle 214"/>
            <p:cNvSpPr>
              <a:spLocks noChangeArrowheads="1"/>
            </p:cNvSpPr>
            <p:nvPr/>
          </p:nvSpPr>
          <p:spPr bwMode="auto">
            <a:xfrm rot="-5400000">
              <a:off x="723" y="2964"/>
              <a:ext cx="104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208" name="Line 215"/>
            <p:cNvSpPr>
              <a:spLocks noChangeShapeType="1"/>
            </p:cNvSpPr>
            <p:nvPr/>
          </p:nvSpPr>
          <p:spPr bwMode="auto">
            <a:xfrm>
              <a:off x="834" y="3310"/>
              <a:ext cx="924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9" name="Rectangle 216"/>
            <p:cNvSpPr>
              <a:spLocks noChangeArrowheads="1"/>
            </p:cNvSpPr>
            <p:nvPr/>
          </p:nvSpPr>
          <p:spPr bwMode="auto">
            <a:xfrm>
              <a:off x="1040" y="3324"/>
              <a:ext cx="50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210" name="Rectangle 217"/>
            <p:cNvSpPr>
              <a:spLocks noChangeArrowheads="1"/>
            </p:cNvSpPr>
            <p:nvPr/>
          </p:nvSpPr>
          <p:spPr bwMode="auto">
            <a:xfrm>
              <a:off x="1490" y="3324"/>
              <a:ext cx="67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211" name="Rectangle 218"/>
            <p:cNvSpPr>
              <a:spLocks noChangeArrowheads="1"/>
            </p:cNvSpPr>
            <p:nvPr/>
          </p:nvSpPr>
          <p:spPr bwMode="auto">
            <a:xfrm>
              <a:off x="914" y="2597"/>
              <a:ext cx="62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       </a:t>
              </a:r>
              <a:r>
                <a:rPr lang="de-DE" sz="800" b="1">
                  <a:latin typeface="Arial" pitchFamily="34" charset="0"/>
                </a:rPr>
                <a:t>by Other Services</a:t>
              </a:r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212" name="Rectangle 219"/>
            <p:cNvSpPr>
              <a:spLocks noChangeArrowheads="1"/>
            </p:cNvSpPr>
            <p:nvPr/>
          </p:nvSpPr>
          <p:spPr bwMode="auto">
            <a:xfrm>
              <a:off x="952" y="2520"/>
              <a:ext cx="5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    ROE and SAROE</a:t>
              </a:r>
              <a:r>
                <a:rPr lang="de-DE" sz="700" b="1">
                  <a:latin typeface="Arial" pitchFamily="34" charset="0"/>
                </a:rPr>
                <a:t> </a:t>
              </a:r>
              <a:endParaRPr lang="de-DE" sz="700" b="1"/>
            </a:p>
            <a:p>
              <a:pPr algn="ctr"/>
              <a:endParaRPr lang="de-DE" sz="600" b="1"/>
            </a:p>
            <a:p>
              <a:pPr algn="ctr"/>
              <a:r>
                <a:rPr lang="de-DE" sz="600" b="1">
                  <a:latin typeface="Arial" pitchFamily="34" charset="0"/>
                </a:rPr>
                <a:t>      </a:t>
              </a:r>
              <a:endParaRPr lang="de-DE" sz="600" b="1"/>
            </a:p>
          </p:txBody>
        </p:sp>
        <p:sp>
          <p:nvSpPr>
            <p:cNvPr id="213" name="Rectangle 220"/>
            <p:cNvSpPr>
              <a:spLocks noChangeArrowheads="1"/>
            </p:cNvSpPr>
            <p:nvPr/>
          </p:nvSpPr>
          <p:spPr bwMode="auto">
            <a:xfrm>
              <a:off x="1073" y="3375"/>
              <a:ext cx="446" cy="61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14" name="Rectangle 221"/>
            <p:cNvSpPr>
              <a:spLocks noChangeArrowheads="1"/>
            </p:cNvSpPr>
            <p:nvPr/>
          </p:nvSpPr>
          <p:spPr bwMode="auto">
            <a:xfrm>
              <a:off x="1084" y="3389"/>
              <a:ext cx="99" cy="32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15" name="Rectangle 222"/>
            <p:cNvSpPr>
              <a:spLocks noChangeArrowheads="1"/>
            </p:cNvSpPr>
            <p:nvPr/>
          </p:nvSpPr>
          <p:spPr bwMode="auto">
            <a:xfrm>
              <a:off x="1297" y="3389"/>
              <a:ext cx="98" cy="3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16" name="Rectangle 223"/>
            <p:cNvSpPr>
              <a:spLocks noChangeArrowheads="1"/>
            </p:cNvSpPr>
            <p:nvPr/>
          </p:nvSpPr>
          <p:spPr bwMode="auto">
            <a:xfrm>
              <a:off x="1200" y="3388"/>
              <a:ext cx="82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 dirty="0">
                  <a:latin typeface="Arial" pitchFamily="34" charset="0"/>
                </a:rPr>
                <a:t>ROE</a:t>
              </a:r>
              <a:endParaRPr lang="de-DE" sz="600" b="1" dirty="0"/>
            </a:p>
          </p:txBody>
        </p:sp>
        <p:sp>
          <p:nvSpPr>
            <p:cNvPr id="217" name="Rectangle 224"/>
            <p:cNvSpPr>
              <a:spLocks noChangeArrowheads="1"/>
            </p:cNvSpPr>
            <p:nvPr/>
          </p:nvSpPr>
          <p:spPr bwMode="auto">
            <a:xfrm>
              <a:off x="1412" y="3388"/>
              <a:ext cx="214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 dirty="0">
                  <a:latin typeface="Arial" pitchFamily="34" charset="0"/>
                </a:rPr>
                <a:t>SAROE        </a:t>
              </a:r>
              <a:endParaRPr lang="de-DE" sz="600" b="1" dirty="0"/>
            </a:p>
          </p:txBody>
        </p:sp>
      </p:grpSp>
      <p:grpSp>
        <p:nvGrpSpPr>
          <p:cNvPr id="218" name="Group 227"/>
          <p:cNvGrpSpPr>
            <a:grpSpLocks noChangeAspect="1"/>
          </p:cNvGrpSpPr>
          <p:nvPr/>
        </p:nvGrpSpPr>
        <p:grpSpPr bwMode="auto">
          <a:xfrm>
            <a:off x="3381375" y="3929066"/>
            <a:ext cx="2214563" cy="2051050"/>
            <a:chOff x="2160" y="2565"/>
            <a:chExt cx="936" cy="972"/>
          </a:xfrm>
        </p:grpSpPr>
        <p:sp>
          <p:nvSpPr>
            <p:cNvPr id="219" name="AutoShape 226"/>
            <p:cNvSpPr>
              <a:spLocks noChangeAspect="1" noChangeArrowheads="1" noTextEdit="1"/>
            </p:cNvSpPr>
            <p:nvPr/>
          </p:nvSpPr>
          <p:spPr bwMode="auto">
            <a:xfrm>
              <a:off x="2160" y="2565"/>
              <a:ext cx="936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0" name="Rectangle 228"/>
            <p:cNvSpPr>
              <a:spLocks noChangeArrowheads="1"/>
            </p:cNvSpPr>
            <p:nvPr/>
          </p:nvSpPr>
          <p:spPr bwMode="auto">
            <a:xfrm>
              <a:off x="2168" y="2575"/>
              <a:ext cx="921" cy="951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1" name="Rectangle 229"/>
            <p:cNvSpPr>
              <a:spLocks noChangeArrowheads="1"/>
            </p:cNvSpPr>
            <p:nvPr/>
          </p:nvSpPr>
          <p:spPr bwMode="auto">
            <a:xfrm>
              <a:off x="2168" y="2577"/>
              <a:ext cx="919" cy="949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2" name="Rectangle 230"/>
            <p:cNvSpPr>
              <a:spLocks noChangeArrowheads="1"/>
            </p:cNvSpPr>
            <p:nvPr/>
          </p:nvSpPr>
          <p:spPr bwMode="auto">
            <a:xfrm>
              <a:off x="2259" y="2715"/>
              <a:ext cx="805" cy="640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23" name="Line 231"/>
            <p:cNvSpPr>
              <a:spLocks noChangeShapeType="1"/>
            </p:cNvSpPr>
            <p:nvPr/>
          </p:nvSpPr>
          <p:spPr bwMode="auto">
            <a:xfrm>
              <a:off x="2259" y="3312"/>
              <a:ext cx="805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4" name="Line 232"/>
            <p:cNvSpPr>
              <a:spLocks noChangeShapeType="1"/>
            </p:cNvSpPr>
            <p:nvPr/>
          </p:nvSpPr>
          <p:spPr bwMode="auto">
            <a:xfrm>
              <a:off x="2259" y="3200"/>
              <a:ext cx="805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" name="Line 233"/>
            <p:cNvSpPr>
              <a:spLocks noChangeShapeType="1"/>
            </p:cNvSpPr>
            <p:nvPr/>
          </p:nvSpPr>
          <p:spPr bwMode="auto">
            <a:xfrm>
              <a:off x="2259" y="3088"/>
              <a:ext cx="805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6" name="Line 234"/>
            <p:cNvSpPr>
              <a:spLocks noChangeShapeType="1"/>
            </p:cNvSpPr>
            <p:nvPr/>
          </p:nvSpPr>
          <p:spPr bwMode="auto">
            <a:xfrm>
              <a:off x="2259" y="2976"/>
              <a:ext cx="805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7" name="Line 235"/>
            <p:cNvSpPr>
              <a:spLocks noChangeShapeType="1"/>
            </p:cNvSpPr>
            <p:nvPr/>
          </p:nvSpPr>
          <p:spPr bwMode="auto">
            <a:xfrm>
              <a:off x="2259" y="2865"/>
              <a:ext cx="805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8" name="Line 236"/>
            <p:cNvSpPr>
              <a:spLocks noChangeShapeType="1"/>
            </p:cNvSpPr>
            <p:nvPr/>
          </p:nvSpPr>
          <p:spPr bwMode="auto">
            <a:xfrm>
              <a:off x="2259" y="2753"/>
              <a:ext cx="805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9" name="Rectangle 237"/>
            <p:cNvSpPr>
              <a:spLocks noChangeArrowheads="1"/>
            </p:cNvSpPr>
            <p:nvPr/>
          </p:nvSpPr>
          <p:spPr bwMode="auto">
            <a:xfrm>
              <a:off x="2312" y="2796"/>
              <a:ext cx="150" cy="292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0" name="Rectangle 238"/>
            <p:cNvSpPr>
              <a:spLocks noChangeArrowheads="1"/>
            </p:cNvSpPr>
            <p:nvPr/>
          </p:nvSpPr>
          <p:spPr bwMode="auto">
            <a:xfrm>
              <a:off x="2462" y="3088"/>
              <a:ext cx="150" cy="234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1" name="Rectangle 239"/>
            <p:cNvSpPr>
              <a:spLocks noChangeArrowheads="1"/>
            </p:cNvSpPr>
            <p:nvPr/>
          </p:nvSpPr>
          <p:spPr bwMode="auto">
            <a:xfrm>
              <a:off x="2712" y="2749"/>
              <a:ext cx="149" cy="33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2" name="Rectangle 240"/>
            <p:cNvSpPr>
              <a:spLocks noChangeArrowheads="1"/>
            </p:cNvSpPr>
            <p:nvPr/>
          </p:nvSpPr>
          <p:spPr bwMode="auto">
            <a:xfrm>
              <a:off x="2861" y="3063"/>
              <a:ext cx="149" cy="25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33" name="Line 241"/>
            <p:cNvSpPr>
              <a:spLocks noChangeShapeType="1"/>
            </p:cNvSpPr>
            <p:nvPr/>
          </p:nvSpPr>
          <p:spPr bwMode="auto">
            <a:xfrm flipV="1">
              <a:off x="2259" y="2715"/>
              <a:ext cx="1" cy="64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" name="Line 242"/>
            <p:cNvSpPr>
              <a:spLocks noChangeShapeType="1"/>
            </p:cNvSpPr>
            <p:nvPr/>
          </p:nvSpPr>
          <p:spPr bwMode="auto">
            <a:xfrm flipH="1">
              <a:off x="2250" y="3312"/>
              <a:ext cx="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5" name="Rectangle 243"/>
            <p:cNvSpPr>
              <a:spLocks noChangeArrowheads="1"/>
            </p:cNvSpPr>
            <p:nvPr/>
          </p:nvSpPr>
          <p:spPr bwMode="auto">
            <a:xfrm rot="-5400000">
              <a:off x="2213" y="3289"/>
              <a:ext cx="4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-.1</a:t>
              </a:r>
              <a:endParaRPr lang="de-DE" sz="600" b="1"/>
            </a:p>
          </p:txBody>
        </p:sp>
        <p:sp>
          <p:nvSpPr>
            <p:cNvPr id="236" name="Line 244"/>
            <p:cNvSpPr>
              <a:spLocks noChangeShapeType="1"/>
            </p:cNvSpPr>
            <p:nvPr/>
          </p:nvSpPr>
          <p:spPr bwMode="auto">
            <a:xfrm flipH="1">
              <a:off x="2250" y="3200"/>
              <a:ext cx="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7" name="Rectangle 245"/>
            <p:cNvSpPr>
              <a:spLocks noChangeArrowheads="1"/>
            </p:cNvSpPr>
            <p:nvPr/>
          </p:nvSpPr>
          <p:spPr bwMode="auto">
            <a:xfrm rot="-5400000">
              <a:off x="2202" y="3177"/>
              <a:ext cx="63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-.05</a:t>
              </a:r>
              <a:endParaRPr lang="de-DE" sz="600" b="1"/>
            </a:p>
          </p:txBody>
        </p:sp>
        <p:sp>
          <p:nvSpPr>
            <p:cNvPr id="238" name="Line 246"/>
            <p:cNvSpPr>
              <a:spLocks noChangeShapeType="1"/>
            </p:cNvSpPr>
            <p:nvPr/>
          </p:nvSpPr>
          <p:spPr bwMode="auto">
            <a:xfrm flipH="1">
              <a:off x="2250" y="3088"/>
              <a:ext cx="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9" name="Rectangle 247"/>
            <p:cNvSpPr>
              <a:spLocks noChangeArrowheads="1"/>
            </p:cNvSpPr>
            <p:nvPr/>
          </p:nvSpPr>
          <p:spPr bwMode="auto">
            <a:xfrm rot="-5400000">
              <a:off x="2222" y="3065"/>
              <a:ext cx="2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240" name="Line 248"/>
            <p:cNvSpPr>
              <a:spLocks noChangeShapeType="1"/>
            </p:cNvSpPr>
            <p:nvPr/>
          </p:nvSpPr>
          <p:spPr bwMode="auto">
            <a:xfrm flipH="1">
              <a:off x="2250" y="2976"/>
              <a:ext cx="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1" name="Rectangle 249"/>
            <p:cNvSpPr>
              <a:spLocks noChangeArrowheads="1"/>
            </p:cNvSpPr>
            <p:nvPr/>
          </p:nvSpPr>
          <p:spPr bwMode="auto">
            <a:xfrm rot="-5400000">
              <a:off x="2208" y="2953"/>
              <a:ext cx="5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.05</a:t>
              </a:r>
              <a:endParaRPr lang="de-DE" sz="600" b="1"/>
            </a:p>
          </p:txBody>
        </p:sp>
        <p:sp>
          <p:nvSpPr>
            <p:cNvPr id="242" name="Line 250"/>
            <p:cNvSpPr>
              <a:spLocks noChangeShapeType="1"/>
            </p:cNvSpPr>
            <p:nvPr/>
          </p:nvSpPr>
          <p:spPr bwMode="auto">
            <a:xfrm flipH="1">
              <a:off x="2250" y="2865"/>
              <a:ext cx="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3" name="Rectangle 251"/>
            <p:cNvSpPr>
              <a:spLocks noChangeArrowheads="1"/>
            </p:cNvSpPr>
            <p:nvPr/>
          </p:nvSpPr>
          <p:spPr bwMode="auto">
            <a:xfrm rot="-5400000">
              <a:off x="2218" y="2842"/>
              <a:ext cx="30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</a:t>
              </a:r>
              <a:endParaRPr lang="de-DE" sz="600" b="1"/>
            </a:p>
          </p:txBody>
        </p:sp>
        <p:sp>
          <p:nvSpPr>
            <p:cNvPr id="244" name="Line 252"/>
            <p:cNvSpPr>
              <a:spLocks noChangeShapeType="1"/>
            </p:cNvSpPr>
            <p:nvPr/>
          </p:nvSpPr>
          <p:spPr bwMode="auto">
            <a:xfrm flipH="1">
              <a:off x="2250" y="2753"/>
              <a:ext cx="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5" name="Rectangle 253"/>
            <p:cNvSpPr>
              <a:spLocks noChangeArrowheads="1"/>
            </p:cNvSpPr>
            <p:nvPr/>
          </p:nvSpPr>
          <p:spPr bwMode="auto">
            <a:xfrm rot="-5400000">
              <a:off x="2208" y="2730"/>
              <a:ext cx="51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.15</a:t>
              </a:r>
              <a:endParaRPr lang="de-DE" sz="600" b="1"/>
            </a:p>
          </p:txBody>
        </p:sp>
        <p:sp>
          <p:nvSpPr>
            <p:cNvPr id="246" name="Rectangle 254"/>
            <p:cNvSpPr>
              <a:spLocks noChangeArrowheads="1"/>
            </p:cNvSpPr>
            <p:nvPr/>
          </p:nvSpPr>
          <p:spPr bwMode="auto">
            <a:xfrm rot="-5400000">
              <a:off x="2160" y="3012"/>
              <a:ext cx="97" cy="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247" name="Line 255"/>
            <p:cNvSpPr>
              <a:spLocks noChangeShapeType="1"/>
            </p:cNvSpPr>
            <p:nvPr/>
          </p:nvSpPr>
          <p:spPr bwMode="auto">
            <a:xfrm>
              <a:off x="2259" y="3355"/>
              <a:ext cx="805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8" name="Rectangle 256"/>
            <p:cNvSpPr>
              <a:spLocks noChangeArrowheads="1"/>
            </p:cNvSpPr>
            <p:nvPr/>
          </p:nvSpPr>
          <p:spPr bwMode="auto">
            <a:xfrm>
              <a:off x="2438" y="3369"/>
              <a:ext cx="4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249" name="Rectangle 257"/>
            <p:cNvSpPr>
              <a:spLocks noChangeArrowheads="1"/>
            </p:cNvSpPr>
            <p:nvPr/>
          </p:nvSpPr>
          <p:spPr bwMode="auto">
            <a:xfrm>
              <a:off x="2830" y="3369"/>
              <a:ext cx="58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250" name="Rectangle 258"/>
            <p:cNvSpPr>
              <a:spLocks noChangeArrowheads="1"/>
            </p:cNvSpPr>
            <p:nvPr/>
          </p:nvSpPr>
          <p:spPr bwMode="auto">
            <a:xfrm>
              <a:off x="2569" y="2669"/>
              <a:ext cx="279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by Regulated</a:t>
              </a:r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251" name="Rectangle 259"/>
            <p:cNvSpPr>
              <a:spLocks noChangeArrowheads="1"/>
            </p:cNvSpPr>
            <p:nvPr/>
          </p:nvSpPr>
          <p:spPr bwMode="auto">
            <a:xfrm>
              <a:off x="2518" y="2610"/>
              <a:ext cx="35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ROE and SAROE </a:t>
              </a:r>
              <a:endParaRPr lang="de-DE" sz="8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252" name="Rectangle 260"/>
            <p:cNvSpPr>
              <a:spLocks noChangeArrowheads="1"/>
            </p:cNvSpPr>
            <p:nvPr/>
          </p:nvSpPr>
          <p:spPr bwMode="auto">
            <a:xfrm>
              <a:off x="2467" y="3420"/>
              <a:ext cx="389" cy="61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53" name="Rectangle 261"/>
            <p:cNvSpPr>
              <a:spLocks noChangeArrowheads="1"/>
            </p:cNvSpPr>
            <p:nvPr/>
          </p:nvSpPr>
          <p:spPr bwMode="auto">
            <a:xfrm>
              <a:off x="2477" y="3434"/>
              <a:ext cx="87" cy="32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54" name="Rectangle 262"/>
            <p:cNvSpPr>
              <a:spLocks noChangeArrowheads="1"/>
            </p:cNvSpPr>
            <p:nvPr/>
          </p:nvSpPr>
          <p:spPr bwMode="auto">
            <a:xfrm>
              <a:off x="2662" y="3434"/>
              <a:ext cx="86" cy="3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55" name="Rectangle 263"/>
            <p:cNvSpPr>
              <a:spLocks noChangeArrowheads="1"/>
            </p:cNvSpPr>
            <p:nvPr/>
          </p:nvSpPr>
          <p:spPr bwMode="auto">
            <a:xfrm>
              <a:off x="2578" y="3433"/>
              <a:ext cx="7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 dirty="0">
                  <a:latin typeface="Arial" pitchFamily="34" charset="0"/>
                </a:rPr>
                <a:t>ROE</a:t>
              </a:r>
              <a:endParaRPr lang="de-DE" sz="600" b="1" dirty="0"/>
            </a:p>
          </p:txBody>
        </p:sp>
        <p:sp>
          <p:nvSpPr>
            <p:cNvPr id="256" name="Rectangle 264"/>
            <p:cNvSpPr>
              <a:spLocks noChangeArrowheads="1"/>
            </p:cNvSpPr>
            <p:nvPr/>
          </p:nvSpPr>
          <p:spPr bwMode="auto">
            <a:xfrm>
              <a:off x="2763" y="3433"/>
              <a:ext cx="116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 dirty="0">
                  <a:latin typeface="Arial" pitchFamily="34" charset="0"/>
                </a:rPr>
                <a:t>SAROE</a:t>
              </a:r>
              <a:endParaRPr lang="de-DE" sz="600" b="1" dirty="0"/>
            </a:p>
          </p:txBody>
        </p:sp>
      </p:grpSp>
      <p:grpSp>
        <p:nvGrpSpPr>
          <p:cNvPr id="257" name="Group 267"/>
          <p:cNvGrpSpPr>
            <a:grpSpLocks noChangeAspect="1"/>
          </p:cNvGrpSpPr>
          <p:nvPr/>
        </p:nvGrpSpPr>
        <p:grpSpPr bwMode="auto">
          <a:xfrm>
            <a:off x="5786448" y="3929064"/>
            <a:ext cx="2214576" cy="2052000"/>
            <a:chOff x="3465" y="2610"/>
            <a:chExt cx="1020" cy="996"/>
          </a:xfrm>
        </p:grpSpPr>
        <p:sp>
          <p:nvSpPr>
            <p:cNvPr id="258" name="AutoShape 266"/>
            <p:cNvSpPr>
              <a:spLocks noChangeAspect="1" noChangeArrowheads="1" noTextEdit="1"/>
            </p:cNvSpPr>
            <p:nvPr/>
          </p:nvSpPr>
          <p:spPr bwMode="auto">
            <a:xfrm>
              <a:off x="3465" y="2610"/>
              <a:ext cx="102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9" name="Rectangle 268"/>
            <p:cNvSpPr>
              <a:spLocks noChangeArrowheads="1"/>
            </p:cNvSpPr>
            <p:nvPr/>
          </p:nvSpPr>
          <p:spPr bwMode="auto">
            <a:xfrm>
              <a:off x="3474" y="2621"/>
              <a:ext cx="1003" cy="973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0" name="Rectangle 269"/>
            <p:cNvSpPr>
              <a:spLocks noChangeArrowheads="1"/>
            </p:cNvSpPr>
            <p:nvPr/>
          </p:nvSpPr>
          <p:spPr bwMode="auto">
            <a:xfrm>
              <a:off x="3474" y="2622"/>
              <a:ext cx="1002" cy="972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1" name="Rectangle 270"/>
            <p:cNvSpPr>
              <a:spLocks noChangeArrowheads="1"/>
            </p:cNvSpPr>
            <p:nvPr/>
          </p:nvSpPr>
          <p:spPr bwMode="auto">
            <a:xfrm>
              <a:off x="3573" y="2764"/>
              <a:ext cx="878" cy="655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2" name="Line 271"/>
            <p:cNvSpPr>
              <a:spLocks noChangeShapeType="1"/>
            </p:cNvSpPr>
            <p:nvPr/>
          </p:nvSpPr>
          <p:spPr bwMode="auto">
            <a:xfrm>
              <a:off x="3573" y="3386"/>
              <a:ext cx="87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3" name="Line 272"/>
            <p:cNvSpPr>
              <a:spLocks noChangeShapeType="1"/>
            </p:cNvSpPr>
            <p:nvPr/>
          </p:nvSpPr>
          <p:spPr bwMode="auto">
            <a:xfrm>
              <a:off x="3573" y="3252"/>
              <a:ext cx="87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4" name="Line 273"/>
            <p:cNvSpPr>
              <a:spLocks noChangeShapeType="1"/>
            </p:cNvSpPr>
            <p:nvPr/>
          </p:nvSpPr>
          <p:spPr bwMode="auto">
            <a:xfrm>
              <a:off x="3573" y="3118"/>
              <a:ext cx="87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5" name="Line 274"/>
            <p:cNvSpPr>
              <a:spLocks noChangeShapeType="1"/>
            </p:cNvSpPr>
            <p:nvPr/>
          </p:nvSpPr>
          <p:spPr bwMode="auto">
            <a:xfrm>
              <a:off x="3573" y="2985"/>
              <a:ext cx="87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6" name="Line 275"/>
            <p:cNvSpPr>
              <a:spLocks noChangeShapeType="1"/>
            </p:cNvSpPr>
            <p:nvPr/>
          </p:nvSpPr>
          <p:spPr bwMode="auto">
            <a:xfrm>
              <a:off x="3573" y="2851"/>
              <a:ext cx="878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7" name="Rectangle 276"/>
            <p:cNvSpPr>
              <a:spLocks noChangeArrowheads="1"/>
            </p:cNvSpPr>
            <p:nvPr/>
          </p:nvSpPr>
          <p:spPr bwMode="auto">
            <a:xfrm>
              <a:off x="3631" y="2798"/>
              <a:ext cx="163" cy="45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8" name="Rectangle 277"/>
            <p:cNvSpPr>
              <a:spLocks noChangeArrowheads="1"/>
            </p:cNvSpPr>
            <p:nvPr/>
          </p:nvSpPr>
          <p:spPr bwMode="auto">
            <a:xfrm>
              <a:off x="3794" y="3252"/>
              <a:ext cx="163" cy="10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69" name="Rectangle 278"/>
            <p:cNvSpPr>
              <a:spLocks noChangeArrowheads="1"/>
            </p:cNvSpPr>
            <p:nvPr/>
          </p:nvSpPr>
          <p:spPr bwMode="auto">
            <a:xfrm>
              <a:off x="4067" y="2922"/>
              <a:ext cx="162" cy="32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0" name="Rectangle 279"/>
            <p:cNvSpPr>
              <a:spLocks noChangeArrowheads="1"/>
            </p:cNvSpPr>
            <p:nvPr/>
          </p:nvSpPr>
          <p:spPr bwMode="auto">
            <a:xfrm>
              <a:off x="4229" y="3252"/>
              <a:ext cx="163" cy="9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71" name="Line 280"/>
            <p:cNvSpPr>
              <a:spLocks noChangeShapeType="1"/>
            </p:cNvSpPr>
            <p:nvPr/>
          </p:nvSpPr>
          <p:spPr bwMode="auto">
            <a:xfrm flipV="1">
              <a:off x="3573" y="2764"/>
              <a:ext cx="1" cy="656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2" name="Line 281"/>
            <p:cNvSpPr>
              <a:spLocks noChangeShapeType="1"/>
            </p:cNvSpPr>
            <p:nvPr/>
          </p:nvSpPr>
          <p:spPr bwMode="auto">
            <a:xfrm flipH="1">
              <a:off x="3563" y="3386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3" name="Rectangle 282"/>
            <p:cNvSpPr>
              <a:spLocks noChangeArrowheads="1"/>
            </p:cNvSpPr>
            <p:nvPr/>
          </p:nvSpPr>
          <p:spPr bwMode="auto">
            <a:xfrm rot="-5400000">
              <a:off x="3516" y="3361"/>
              <a:ext cx="62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-.05</a:t>
              </a:r>
              <a:endParaRPr lang="de-DE" sz="600" b="1"/>
            </a:p>
          </p:txBody>
        </p:sp>
        <p:sp>
          <p:nvSpPr>
            <p:cNvPr id="274" name="Line 283"/>
            <p:cNvSpPr>
              <a:spLocks noChangeShapeType="1"/>
            </p:cNvSpPr>
            <p:nvPr/>
          </p:nvSpPr>
          <p:spPr bwMode="auto">
            <a:xfrm flipH="1">
              <a:off x="3563" y="3252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5" name="Rectangle 284"/>
            <p:cNvSpPr>
              <a:spLocks noChangeArrowheads="1"/>
            </p:cNvSpPr>
            <p:nvPr/>
          </p:nvSpPr>
          <p:spPr bwMode="auto">
            <a:xfrm rot="-5400000">
              <a:off x="3534" y="3227"/>
              <a:ext cx="2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0</a:t>
              </a:r>
              <a:endParaRPr lang="de-DE" sz="600" b="1"/>
            </a:p>
          </p:txBody>
        </p:sp>
        <p:sp>
          <p:nvSpPr>
            <p:cNvPr id="276" name="Line 285"/>
            <p:cNvSpPr>
              <a:spLocks noChangeShapeType="1"/>
            </p:cNvSpPr>
            <p:nvPr/>
          </p:nvSpPr>
          <p:spPr bwMode="auto">
            <a:xfrm flipH="1">
              <a:off x="3563" y="3118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7" name="Rectangle 286"/>
            <p:cNvSpPr>
              <a:spLocks noChangeArrowheads="1"/>
            </p:cNvSpPr>
            <p:nvPr/>
          </p:nvSpPr>
          <p:spPr bwMode="auto">
            <a:xfrm rot="-5400000">
              <a:off x="3520" y="3093"/>
              <a:ext cx="5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.05</a:t>
              </a:r>
              <a:endParaRPr lang="de-DE" sz="600" b="1"/>
            </a:p>
          </p:txBody>
        </p:sp>
        <p:sp>
          <p:nvSpPr>
            <p:cNvPr id="278" name="Line 287"/>
            <p:cNvSpPr>
              <a:spLocks noChangeShapeType="1"/>
            </p:cNvSpPr>
            <p:nvPr/>
          </p:nvSpPr>
          <p:spPr bwMode="auto">
            <a:xfrm flipH="1">
              <a:off x="3563" y="2985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9" name="Rectangle 288"/>
            <p:cNvSpPr>
              <a:spLocks noChangeArrowheads="1"/>
            </p:cNvSpPr>
            <p:nvPr/>
          </p:nvSpPr>
          <p:spPr bwMode="auto">
            <a:xfrm rot="-5400000">
              <a:off x="3531" y="2960"/>
              <a:ext cx="3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</a:t>
              </a:r>
              <a:endParaRPr lang="de-DE" sz="600" b="1"/>
            </a:p>
          </p:txBody>
        </p:sp>
        <p:sp>
          <p:nvSpPr>
            <p:cNvPr id="280" name="Line 289"/>
            <p:cNvSpPr>
              <a:spLocks noChangeShapeType="1"/>
            </p:cNvSpPr>
            <p:nvPr/>
          </p:nvSpPr>
          <p:spPr bwMode="auto">
            <a:xfrm flipH="1">
              <a:off x="3563" y="2851"/>
              <a:ext cx="1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1" name="Rectangle 290"/>
            <p:cNvSpPr>
              <a:spLocks noChangeArrowheads="1"/>
            </p:cNvSpPr>
            <p:nvPr/>
          </p:nvSpPr>
          <p:spPr bwMode="auto">
            <a:xfrm rot="-5400000">
              <a:off x="3520" y="2826"/>
              <a:ext cx="50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.15</a:t>
              </a:r>
              <a:endParaRPr lang="de-DE" sz="600" b="1"/>
            </a:p>
          </p:txBody>
        </p:sp>
        <p:sp>
          <p:nvSpPr>
            <p:cNvPr id="282" name="Rectangle 291"/>
            <p:cNvSpPr>
              <a:spLocks noChangeArrowheads="1"/>
            </p:cNvSpPr>
            <p:nvPr/>
          </p:nvSpPr>
          <p:spPr bwMode="auto">
            <a:xfrm rot="-5400000">
              <a:off x="3470" y="3067"/>
              <a:ext cx="9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Value</a:t>
              </a:r>
              <a:endParaRPr lang="de-DE" sz="600" b="1"/>
            </a:p>
          </p:txBody>
        </p:sp>
        <p:sp>
          <p:nvSpPr>
            <p:cNvPr id="283" name="Line 292"/>
            <p:cNvSpPr>
              <a:spLocks noChangeShapeType="1"/>
            </p:cNvSpPr>
            <p:nvPr/>
          </p:nvSpPr>
          <p:spPr bwMode="auto">
            <a:xfrm>
              <a:off x="3573" y="3420"/>
              <a:ext cx="87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4" name="Rectangle 293"/>
            <p:cNvSpPr>
              <a:spLocks noChangeArrowheads="1"/>
            </p:cNvSpPr>
            <p:nvPr/>
          </p:nvSpPr>
          <p:spPr bwMode="auto">
            <a:xfrm>
              <a:off x="3768" y="3434"/>
              <a:ext cx="53" cy="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No</a:t>
              </a:r>
              <a:endParaRPr lang="de-DE" sz="600" b="1"/>
            </a:p>
          </p:txBody>
        </p:sp>
        <p:sp>
          <p:nvSpPr>
            <p:cNvPr id="285" name="Rectangle 294"/>
            <p:cNvSpPr>
              <a:spLocks noChangeArrowheads="1"/>
            </p:cNvSpPr>
            <p:nvPr/>
          </p:nvSpPr>
          <p:spPr bwMode="auto">
            <a:xfrm>
              <a:off x="4196" y="3434"/>
              <a:ext cx="71" cy="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Yes</a:t>
              </a:r>
              <a:endParaRPr lang="de-DE" sz="600" b="1"/>
            </a:p>
          </p:txBody>
        </p:sp>
        <p:sp>
          <p:nvSpPr>
            <p:cNvPr id="286" name="Rectangle 295"/>
            <p:cNvSpPr>
              <a:spLocks noChangeArrowheads="1"/>
            </p:cNvSpPr>
            <p:nvPr/>
          </p:nvSpPr>
          <p:spPr bwMode="auto">
            <a:xfrm>
              <a:off x="3927" y="2716"/>
              <a:ext cx="296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by Savings </a:t>
              </a:r>
              <a:endParaRPr lang="de-DE" sz="800" b="1"/>
            </a:p>
          </p:txBody>
        </p:sp>
        <p:sp>
          <p:nvSpPr>
            <p:cNvPr id="287" name="Rectangle 296"/>
            <p:cNvSpPr>
              <a:spLocks noChangeArrowheads="1"/>
            </p:cNvSpPr>
            <p:nvPr/>
          </p:nvSpPr>
          <p:spPr bwMode="auto">
            <a:xfrm>
              <a:off x="3857" y="2656"/>
              <a:ext cx="442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>
                  <a:latin typeface="Arial" pitchFamily="34" charset="0"/>
                </a:rPr>
                <a:t>ROE and SAROE </a:t>
              </a:r>
              <a:endParaRPr lang="de-DE" sz="8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  <a:p>
              <a:pPr algn="ctr"/>
              <a:r>
                <a:rPr lang="de-DE" sz="600" b="1">
                  <a:latin typeface="Arial" pitchFamily="34" charset="0"/>
                </a:rPr>
                <a:t> </a:t>
              </a:r>
              <a:endParaRPr lang="de-DE" sz="600" b="1"/>
            </a:p>
          </p:txBody>
        </p:sp>
        <p:sp>
          <p:nvSpPr>
            <p:cNvPr id="288" name="Rectangle 297"/>
            <p:cNvSpPr>
              <a:spLocks noChangeArrowheads="1"/>
            </p:cNvSpPr>
            <p:nvPr/>
          </p:nvSpPr>
          <p:spPr bwMode="auto">
            <a:xfrm>
              <a:off x="3800" y="3486"/>
              <a:ext cx="423" cy="63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89" name="Rectangle 298"/>
            <p:cNvSpPr>
              <a:spLocks noChangeArrowheads="1"/>
            </p:cNvSpPr>
            <p:nvPr/>
          </p:nvSpPr>
          <p:spPr bwMode="auto">
            <a:xfrm>
              <a:off x="3811" y="3500"/>
              <a:ext cx="94" cy="3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90" name="Rectangle 299"/>
            <p:cNvSpPr>
              <a:spLocks noChangeArrowheads="1"/>
            </p:cNvSpPr>
            <p:nvPr/>
          </p:nvSpPr>
          <p:spPr bwMode="auto">
            <a:xfrm>
              <a:off x="4013" y="3500"/>
              <a:ext cx="93" cy="3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de-DE" sz="600" b="1"/>
            </a:p>
          </p:txBody>
        </p:sp>
        <p:sp>
          <p:nvSpPr>
            <p:cNvPr id="291" name="Rectangle 300"/>
            <p:cNvSpPr>
              <a:spLocks noChangeArrowheads="1"/>
            </p:cNvSpPr>
            <p:nvPr/>
          </p:nvSpPr>
          <p:spPr bwMode="auto">
            <a:xfrm>
              <a:off x="3921" y="3499"/>
              <a:ext cx="86" cy="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ROE</a:t>
              </a:r>
              <a:endParaRPr lang="de-DE" sz="600" b="1"/>
            </a:p>
          </p:txBody>
        </p:sp>
        <p:sp>
          <p:nvSpPr>
            <p:cNvPr id="292" name="Rectangle 301"/>
            <p:cNvSpPr>
              <a:spLocks noChangeArrowheads="1"/>
            </p:cNvSpPr>
            <p:nvPr/>
          </p:nvSpPr>
          <p:spPr bwMode="auto">
            <a:xfrm>
              <a:off x="4122" y="3499"/>
              <a:ext cx="141" cy="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600" b="1">
                  <a:latin typeface="Arial" pitchFamily="34" charset="0"/>
                </a:rPr>
                <a:t>SAROE</a:t>
              </a:r>
              <a:endParaRPr lang="de-DE" sz="600" b="1"/>
            </a:p>
          </p:txBody>
        </p:sp>
      </p:grpSp>
      <p:sp>
        <p:nvSpPr>
          <p:cNvPr id="293" name="TextBox 292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00066"/>
          </a:xfrm>
        </p:spPr>
        <p:txBody>
          <a:bodyPr>
            <a:noAutofit/>
          </a:bodyPr>
          <a:lstStyle/>
          <a:p>
            <a:r>
              <a:rPr lang="de-DE" sz="2800" b="1" i="1" dirty="0" smtClean="0"/>
              <a:t>Actual Vs Nominal Subsidy-free Yield</a:t>
            </a:r>
            <a:endParaRPr lang="de-DE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17</a:t>
            </a:fld>
            <a:endParaRPr lang="de-DE"/>
          </a:p>
        </p:txBody>
      </p:sp>
      <p:grpSp>
        <p:nvGrpSpPr>
          <p:cNvPr id="7" name="Group 16"/>
          <p:cNvGrpSpPr>
            <a:grpSpLocks noChangeAspect="1"/>
          </p:cNvGrpSpPr>
          <p:nvPr/>
        </p:nvGrpSpPr>
        <p:grpSpPr bwMode="auto">
          <a:xfrm>
            <a:off x="1177925" y="1833565"/>
            <a:ext cx="2271713" cy="1952625"/>
            <a:chOff x="742" y="1210"/>
            <a:chExt cx="1431" cy="1230"/>
          </a:xfrm>
        </p:grpSpPr>
        <p:sp>
          <p:nvSpPr>
            <p:cNvPr id="8" name="AutoShape 15"/>
            <p:cNvSpPr>
              <a:spLocks noChangeAspect="1" noChangeArrowheads="1" noTextEdit="1"/>
            </p:cNvSpPr>
            <p:nvPr/>
          </p:nvSpPr>
          <p:spPr bwMode="auto">
            <a:xfrm>
              <a:off x="742" y="1210"/>
              <a:ext cx="1353" cy="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753" y="1223"/>
              <a:ext cx="1332" cy="1202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754" y="1225"/>
              <a:ext cx="1328" cy="1200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886" y="1400"/>
              <a:ext cx="1163" cy="80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886" y="2210"/>
              <a:ext cx="116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886" y="2063"/>
              <a:ext cx="116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886" y="1916"/>
              <a:ext cx="116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886" y="1769"/>
              <a:ext cx="116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886" y="1621"/>
              <a:ext cx="116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886" y="1474"/>
              <a:ext cx="116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933" y="1649"/>
              <a:ext cx="69" cy="56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1002" y="1442"/>
              <a:ext cx="71" cy="76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1119" y="1773"/>
              <a:ext cx="69" cy="436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1189" y="1666"/>
              <a:ext cx="68" cy="54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1305" y="1740"/>
              <a:ext cx="70" cy="46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1375" y="1701"/>
              <a:ext cx="68" cy="50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1491" y="1818"/>
              <a:ext cx="69" cy="39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1560" y="1744"/>
              <a:ext cx="69" cy="465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1676" y="1792"/>
              <a:ext cx="70" cy="417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1746" y="1792"/>
              <a:ext cx="69" cy="41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1862" y="1871"/>
              <a:ext cx="69" cy="33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1932" y="1753"/>
              <a:ext cx="70" cy="456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Line 38"/>
            <p:cNvSpPr>
              <a:spLocks noChangeShapeType="1"/>
            </p:cNvSpPr>
            <p:nvPr/>
          </p:nvSpPr>
          <p:spPr bwMode="auto">
            <a:xfrm flipV="1">
              <a:off x="886" y="1400"/>
              <a:ext cx="1" cy="81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 flipH="1">
              <a:off x="872" y="2210"/>
              <a:ext cx="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Rectangle 40"/>
            <p:cNvSpPr>
              <a:spLocks noChangeArrowheads="1"/>
            </p:cNvSpPr>
            <p:nvPr/>
          </p:nvSpPr>
          <p:spPr bwMode="auto">
            <a:xfrm rot="-5400000">
              <a:off x="828" y="2177"/>
              <a:ext cx="3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33" name="Line 41"/>
            <p:cNvSpPr>
              <a:spLocks noChangeShapeType="1"/>
            </p:cNvSpPr>
            <p:nvPr/>
          </p:nvSpPr>
          <p:spPr bwMode="auto">
            <a:xfrm flipH="1">
              <a:off x="872" y="2063"/>
              <a:ext cx="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 rot="-5400000">
              <a:off x="823" y="2030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.1</a:t>
              </a:r>
              <a:endParaRPr lang="de-DE"/>
            </a:p>
          </p:txBody>
        </p:sp>
        <p:sp>
          <p:nvSpPr>
            <p:cNvPr id="35" name="Line 43"/>
            <p:cNvSpPr>
              <a:spLocks noChangeShapeType="1"/>
            </p:cNvSpPr>
            <p:nvPr/>
          </p:nvSpPr>
          <p:spPr bwMode="auto">
            <a:xfrm flipH="1">
              <a:off x="872" y="1916"/>
              <a:ext cx="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 rot="-5400000">
              <a:off x="824" y="1883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37" name="Line 45"/>
            <p:cNvSpPr>
              <a:spLocks noChangeShapeType="1"/>
            </p:cNvSpPr>
            <p:nvPr/>
          </p:nvSpPr>
          <p:spPr bwMode="auto">
            <a:xfrm flipH="1">
              <a:off x="872" y="1769"/>
              <a:ext cx="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Rectangle 46"/>
            <p:cNvSpPr>
              <a:spLocks noChangeArrowheads="1"/>
            </p:cNvSpPr>
            <p:nvPr/>
          </p:nvSpPr>
          <p:spPr bwMode="auto">
            <a:xfrm rot="-5400000">
              <a:off x="824" y="1736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.3</a:t>
              </a:r>
              <a:endParaRPr lang="de-DE"/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 flipH="1">
              <a:off x="872" y="1621"/>
              <a:ext cx="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 rot="-5400000">
              <a:off x="824" y="1588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41" name="Line 49"/>
            <p:cNvSpPr>
              <a:spLocks noChangeShapeType="1"/>
            </p:cNvSpPr>
            <p:nvPr/>
          </p:nvSpPr>
          <p:spPr bwMode="auto">
            <a:xfrm flipH="1">
              <a:off x="872" y="1474"/>
              <a:ext cx="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Rectangle 50"/>
            <p:cNvSpPr>
              <a:spLocks noChangeArrowheads="1"/>
            </p:cNvSpPr>
            <p:nvPr/>
          </p:nvSpPr>
          <p:spPr bwMode="auto">
            <a:xfrm rot="-5400000">
              <a:off x="824" y="1440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.5</a:t>
              </a:r>
              <a:endParaRPr lang="de-DE"/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 rot="-5400000">
              <a:off x="754" y="1772"/>
              <a:ext cx="11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886" y="2210"/>
              <a:ext cx="116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Rectangle 53"/>
            <p:cNvSpPr>
              <a:spLocks noChangeArrowheads="1"/>
            </p:cNvSpPr>
            <p:nvPr/>
          </p:nvSpPr>
          <p:spPr bwMode="auto">
            <a:xfrm>
              <a:off x="944" y="2227"/>
              <a:ext cx="11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Africa</a:t>
              </a:r>
              <a:endParaRPr lang="de-DE"/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1115" y="2227"/>
              <a:ext cx="1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CA&amp;EE</a:t>
              </a:r>
              <a:endParaRPr lang="de-DE"/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1315" y="2227"/>
              <a:ext cx="120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EA&amp;P</a:t>
              </a:r>
              <a:endParaRPr lang="de-DE"/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1528" y="2227"/>
              <a:ext cx="6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LA</a:t>
              </a:r>
              <a:endParaRPr lang="de-DE"/>
            </a:p>
          </p:txBody>
        </p:sp>
        <p:sp>
          <p:nvSpPr>
            <p:cNvPr id="49" name="Rectangle 57"/>
            <p:cNvSpPr>
              <a:spLocks noChangeArrowheads="1"/>
            </p:cNvSpPr>
            <p:nvPr/>
          </p:nvSpPr>
          <p:spPr bwMode="auto">
            <a:xfrm>
              <a:off x="1669" y="2227"/>
              <a:ext cx="15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ME&amp;NA</a:t>
              </a:r>
              <a:endParaRPr lang="de-DE"/>
            </a:p>
          </p:txBody>
        </p:sp>
        <p:sp>
          <p:nvSpPr>
            <p:cNvPr id="50" name="Rectangle 58"/>
            <p:cNvSpPr>
              <a:spLocks noChangeArrowheads="1"/>
            </p:cNvSpPr>
            <p:nvPr/>
          </p:nvSpPr>
          <p:spPr bwMode="auto">
            <a:xfrm>
              <a:off x="1898" y="2227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SA</a:t>
              </a:r>
              <a:endParaRPr lang="de-DE"/>
            </a:p>
          </p:txBody>
        </p:sp>
        <p:sp>
          <p:nvSpPr>
            <p:cNvPr id="51" name="Rectangle 59"/>
            <p:cNvSpPr>
              <a:spLocks noChangeArrowheads="1"/>
            </p:cNvSpPr>
            <p:nvPr/>
          </p:nvSpPr>
          <p:spPr bwMode="auto">
            <a:xfrm>
              <a:off x="1373" y="1341"/>
              <a:ext cx="23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 i="1">
                  <a:solidFill>
                    <a:srgbClr val="000000"/>
                  </a:solidFill>
                  <a:latin typeface="Arial" pitchFamily="34" charset="0"/>
                </a:rPr>
                <a:t>by Region</a:t>
              </a:r>
              <a:endParaRPr lang="de-DE" b="1" i="1"/>
            </a:p>
          </p:txBody>
        </p:sp>
        <p:sp>
          <p:nvSpPr>
            <p:cNvPr id="52" name="Rectangle 60"/>
            <p:cNvSpPr>
              <a:spLocks noChangeArrowheads="1"/>
            </p:cNvSpPr>
            <p:nvPr/>
          </p:nvSpPr>
          <p:spPr bwMode="auto">
            <a:xfrm>
              <a:off x="915" y="1254"/>
              <a:ext cx="125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700" b="1">
                  <a:latin typeface="Arial" pitchFamily="34" charset="0"/>
                </a:rPr>
                <a:t>Actual Yield (AY) and Subsidy Free Yield(SFY) </a:t>
              </a:r>
              <a:endParaRPr lang="de-DE" sz="700" b="1"/>
            </a:p>
          </p:txBody>
        </p:sp>
        <p:sp>
          <p:nvSpPr>
            <p:cNvPr id="53" name="Rectangle 61"/>
            <p:cNvSpPr>
              <a:spLocks noChangeArrowheads="1"/>
            </p:cNvSpPr>
            <p:nvPr/>
          </p:nvSpPr>
          <p:spPr bwMode="auto">
            <a:xfrm>
              <a:off x="1215" y="2291"/>
              <a:ext cx="504" cy="7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1230" y="2309"/>
              <a:ext cx="124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Rectangle 63"/>
            <p:cNvSpPr>
              <a:spLocks noChangeArrowheads="1"/>
            </p:cNvSpPr>
            <p:nvPr/>
          </p:nvSpPr>
          <p:spPr bwMode="auto">
            <a:xfrm>
              <a:off x="1468" y="2309"/>
              <a:ext cx="124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Rectangle 64"/>
            <p:cNvSpPr>
              <a:spLocks noChangeArrowheads="1"/>
            </p:cNvSpPr>
            <p:nvPr/>
          </p:nvSpPr>
          <p:spPr bwMode="auto">
            <a:xfrm>
              <a:off x="1375" y="2308"/>
              <a:ext cx="69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57" name="Rectangle 65"/>
            <p:cNvSpPr>
              <a:spLocks noChangeArrowheads="1"/>
            </p:cNvSpPr>
            <p:nvPr/>
          </p:nvSpPr>
          <p:spPr bwMode="auto">
            <a:xfrm>
              <a:off x="1613" y="2308"/>
              <a:ext cx="121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</p:grpSp>
      <p:grpSp>
        <p:nvGrpSpPr>
          <p:cNvPr id="58" name="Group 68"/>
          <p:cNvGrpSpPr>
            <a:grpSpLocks noChangeAspect="1"/>
          </p:cNvGrpSpPr>
          <p:nvPr/>
        </p:nvGrpSpPr>
        <p:grpSpPr bwMode="auto">
          <a:xfrm>
            <a:off x="3470275" y="1885950"/>
            <a:ext cx="2249488" cy="1955800"/>
            <a:chOff x="2186" y="1216"/>
            <a:chExt cx="1417" cy="1232"/>
          </a:xfrm>
        </p:grpSpPr>
        <p:sp>
          <p:nvSpPr>
            <p:cNvPr id="59" name="AutoShape 67"/>
            <p:cNvSpPr>
              <a:spLocks noChangeAspect="1" noChangeArrowheads="1" noTextEdit="1"/>
            </p:cNvSpPr>
            <p:nvPr/>
          </p:nvSpPr>
          <p:spPr bwMode="auto">
            <a:xfrm>
              <a:off x="2186" y="1216"/>
              <a:ext cx="1263" cy="1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Rectangle 69"/>
            <p:cNvSpPr>
              <a:spLocks noChangeArrowheads="1"/>
            </p:cNvSpPr>
            <p:nvPr/>
          </p:nvSpPr>
          <p:spPr bwMode="auto">
            <a:xfrm>
              <a:off x="2197" y="1229"/>
              <a:ext cx="1243" cy="1205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Rectangle 70"/>
            <p:cNvSpPr>
              <a:spLocks noChangeArrowheads="1"/>
            </p:cNvSpPr>
            <p:nvPr/>
          </p:nvSpPr>
          <p:spPr bwMode="auto">
            <a:xfrm>
              <a:off x="2197" y="1231"/>
              <a:ext cx="1240" cy="1203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Rectangle 71"/>
            <p:cNvSpPr>
              <a:spLocks noChangeArrowheads="1"/>
            </p:cNvSpPr>
            <p:nvPr/>
          </p:nvSpPr>
          <p:spPr bwMode="auto">
            <a:xfrm>
              <a:off x="2320" y="1407"/>
              <a:ext cx="1086" cy="81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72"/>
            <p:cNvSpPr>
              <a:spLocks noChangeShapeType="1"/>
            </p:cNvSpPr>
            <p:nvPr/>
          </p:nvSpPr>
          <p:spPr bwMode="auto">
            <a:xfrm>
              <a:off x="2320" y="2218"/>
              <a:ext cx="1086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73"/>
            <p:cNvSpPr>
              <a:spLocks noChangeShapeType="1"/>
            </p:cNvSpPr>
            <p:nvPr/>
          </p:nvSpPr>
          <p:spPr bwMode="auto">
            <a:xfrm>
              <a:off x="2320" y="2035"/>
              <a:ext cx="1086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Line 74"/>
            <p:cNvSpPr>
              <a:spLocks noChangeShapeType="1"/>
            </p:cNvSpPr>
            <p:nvPr/>
          </p:nvSpPr>
          <p:spPr bwMode="auto">
            <a:xfrm>
              <a:off x="2320" y="1853"/>
              <a:ext cx="1086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Line 75"/>
            <p:cNvSpPr>
              <a:spLocks noChangeShapeType="1"/>
            </p:cNvSpPr>
            <p:nvPr/>
          </p:nvSpPr>
          <p:spPr bwMode="auto">
            <a:xfrm>
              <a:off x="2320" y="1670"/>
              <a:ext cx="1086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6"/>
            <p:cNvSpPr>
              <a:spLocks noChangeShapeType="1"/>
            </p:cNvSpPr>
            <p:nvPr/>
          </p:nvSpPr>
          <p:spPr bwMode="auto">
            <a:xfrm>
              <a:off x="2320" y="1488"/>
              <a:ext cx="1086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Rectangle 77"/>
            <p:cNvSpPr>
              <a:spLocks noChangeArrowheads="1"/>
            </p:cNvSpPr>
            <p:nvPr/>
          </p:nvSpPr>
          <p:spPr bwMode="auto">
            <a:xfrm>
              <a:off x="2367" y="1724"/>
              <a:ext cx="77" cy="49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Rectangle 78"/>
            <p:cNvSpPr>
              <a:spLocks noChangeArrowheads="1"/>
            </p:cNvSpPr>
            <p:nvPr/>
          </p:nvSpPr>
          <p:spPr bwMode="auto">
            <a:xfrm>
              <a:off x="2445" y="1575"/>
              <a:ext cx="77" cy="64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Rectangle 79"/>
            <p:cNvSpPr>
              <a:spLocks noChangeArrowheads="1"/>
            </p:cNvSpPr>
            <p:nvPr/>
          </p:nvSpPr>
          <p:spPr bwMode="auto">
            <a:xfrm>
              <a:off x="2576" y="1924"/>
              <a:ext cx="77" cy="29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Rectangle 80"/>
            <p:cNvSpPr>
              <a:spLocks noChangeArrowheads="1"/>
            </p:cNvSpPr>
            <p:nvPr/>
          </p:nvSpPr>
          <p:spPr bwMode="auto">
            <a:xfrm>
              <a:off x="2654" y="1875"/>
              <a:ext cx="78" cy="34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Rectangle 81"/>
            <p:cNvSpPr>
              <a:spLocks noChangeArrowheads="1"/>
            </p:cNvSpPr>
            <p:nvPr/>
          </p:nvSpPr>
          <p:spPr bwMode="auto">
            <a:xfrm>
              <a:off x="2785" y="1662"/>
              <a:ext cx="78" cy="555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Rectangle 82"/>
            <p:cNvSpPr>
              <a:spLocks noChangeArrowheads="1"/>
            </p:cNvSpPr>
            <p:nvPr/>
          </p:nvSpPr>
          <p:spPr bwMode="auto">
            <a:xfrm>
              <a:off x="2863" y="1549"/>
              <a:ext cx="78" cy="66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Rectangle 83"/>
            <p:cNvSpPr>
              <a:spLocks noChangeArrowheads="1"/>
            </p:cNvSpPr>
            <p:nvPr/>
          </p:nvSpPr>
          <p:spPr bwMode="auto">
            <a:xfrm>
              <a:off x="2994" y="1616"/>
              <a:ext cx="78" cy="60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Rectangle 84"/>
            <p:cNvSpPr>
              <a:spLocks noChangeArrowheads="1"/>
            </p:cNvSpPr>
            <p:nvPr/>
          </p:nvSpPr>
          <p:spPr bwMode="auto">
            <a:xfrm>
              <a:off x="3072" y="1449"/>
              <a:ext cx="78" cy="76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Rectangle 85"/>
            <p:cNvSpPr>
              <a:spLocks noChangeArrowheads="1"/>
            </p:cNvSpPr>
            <p:nvPr/>
          </p:nvSpPr>
          <p:spPr bwMode="auto">
            <a:xfrm>
              <a:off x="3203" y="1841"/>
              <a:ext cx="77" cy="376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Rectangle 86"/>
            <p:cNvSpPr>
              <a:spLocks noChangeArrowheads="1"/>
            </p:cNvSpPr>
            <p:nvPr/>
          </p:nvSpPr>
          <p:spPr bwMode="auto">
            <a:xfrm>
              <a:off x="3281" y="1857"/>
              <a:ext cx="77" cy="360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Line 87"/>
            <p:cNvSpPr>
              <a:spLocks noChangeShapeType="1"/>
            </p:cNvSpPr>
            <p:nvPr/>
          </p:nvSpPr>
          <p:spPr bwMode="auto">
            <a:xfrm flipV="1">
              <a:off x="2320" y="1407"/>
              <a:ext cx="1" cy="81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Line 88"/>
            <p:cNvSpPr>
              <a:spLocks noChangeShapeType="1"/>
            </p:cNvSpPr>
            <p:nvPr/>
          </p:nvSpPr>
          <p:spPr bwMode="auto">
            <a:xfrm flipH="1">
              <a:off x="2307" y="2218"/>
              <a:ext cx="1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Rectangle 89"/>
            <p:cNvSpPr>
              <a:spLocks noChangeArrowheads="1"/>
            </p:cNvSpPr>
            <p:nvPr/>
          </p:nvSpPr>
          <p:spPr bwMode="auto">
            <a:xfrm rot="-5400000">
              <a:off x="2265" y="2184"/>
              <a:ext cx="3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 flipH="1">
              <a:off x="2307" y="2035"/>
              <a:ext cx="1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Rectangle 91"/>
            <p:cNvSpPr>
              <a:spLocks noChangeArrowheads="1"/>
            </p:cNvSpPr>
            <p:nvPr/>
          </p:nvSpPr>
          <p:spPr bwMode="auto">
            <a:xfrm rot="-5400000">
              <a:off x="2260" y="2001"/>
              <a:ext cx="4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.1</a:t>
              </a:r>
              <a:endParaRPr lang="de-DE"/>
            </a:p>
          </p:txBody>
        </p:sp>
        <p:sp>
          <p:nvSpPr>
            <p:cNvPr id="83" name="Line 92"/>
            <p:cNvSpPr>
              <a:spLocks noChangeShapeType="1"/>
            </p:cNvSpPr>
            <p:nvPr/>
          </p:nvSpPr>
          <p:spPr bwMode="auto">
            <a:xfrm flipH="1">
              <a:off x="2307" y="1853"/>
              <a:ext cx="1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 rot="-5400000">
              <a:off x="2260" y="1819"/>
              <a:ext cx="4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85" name="Line 94"/>
            <p:cNvSpPr>
              <a:spLocks noChangeShapeType="1"/>
            </p:cNvSpPr>
            <p:nvPr/>
          </p:nvSpPr>
          <p:spPr bwMode="auto">
            <a:xfrm flipH="1">
              <a:off x="2307" y="1670"/>
              <a:ext cx="1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Rectangle 95"/>
            <p:cNvSpPr>
              <a:spLocks noChangeArrowheads="1"/>
            </p:cNvSpPr>
            <p:nvPr/>
          </p:nvSpPr>
          <p:spPr bwMode="auto">
            <a:xfrm rot="-5400000">
              <a:off x="2260" y="1637"/>
              <a:ext cx="4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.3</a:t>
              </a:r>
              <a:endParaRPr lang="de-DE"/>
            </a:p>
          </p:txBody>
        </p:sp>
        <p:sp>
          <p:nvSpPr>
            <p:cNvPr id="87" name="Line 96"/>
            <p:cNvSpPr>
              <a:spLocks noChangeShapeType="1"/>
            </p:cNvSpPr>
            <p:nvPr/>
          </p:nvSpPr>
          <p:spPr bwMode="auto">
            <a:xfrm flipH="1">
              <a:off x="2307" y="1488"/>
              <a:ext cx="1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Rectangle 97"/>
            <p:cNvSpPr>
              <a:spLocks noChangeArrowheads="1"/>
            </p:cNvSpPr>
            <p:nvPr/>
          </p:nvSpPr>
          <p:spPr bwMode="auto">
            <a:xfrm rot="-5400000">
              <a:off x="2260" y="1455"/>
              <a:ext cx="4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89" name="Rectangle 98"/>
            <p:cNvSpPr>
              <a:spLocks noChangeArrowheads="1"/>
            </p:cNvSpPr>
            <p:nvPr/>
          </p:nvSpPr>
          <p:spPr bwMode="auto">
            <a:xfrm rot="-5400000">
              <a:off x="2195" y="1779"/>
              <a:ext cx="10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90" name="Line 99"/>
            <p:cNvSpPr>
              <a:spLocks noChangeShapeType="1"/>
            </p:cNvSpPr>
            <p:nvPr/>
          </p:nvSpPr>
          <p:spPr bwMode="auto">
            <a:xfrm>
              <a:off x="2320" y="2218"/>
              <a:ext cx="108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Rectangle 100"/>
            <p:cNvSpPr>
              <a:spLocks noChangeArrowheads="1"/>
            </p:cNvSpPr>
            <p:nvPr/>
          </p:nvSpPr>
          <p:spPr bwMode="auto">
            <a:xfrm>
              <a:off x="2396" y="2235"/>
              <a:ext cx="9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Bank</a:t>
              </a:r>
              <a:endParaRPr lang="de-DE"/>
            </a:p>
          </p:txBody>
        </p:sp>
        <p:sp>
          <p:nvSpPr>
            <p:cNvPr id="92" name="Rectangle 101"/>
            <p:cNvSpPr>
              <a:spLocks noChangeArrowheads="1"/>
            </p:cNvSpPr>
            <p:nvPr/>
          </p:nvSpPr>
          <p:spPr bwMode="auto">
            <a:xfrm>
              <a:off x="2598" y="2235"/>
              <a:ext cx="112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Coop.</a:t>
              </a:r>
              <a:endParaRPr lang="de-DE"/>
            </a:p>
          </p:txBody>
        </p:sp>
        <p:sp>
          <p:nvSpPr>
            <p:cNvPr id="93" name="Rectangle 102"/>
            <p:cNvSpPr>
              <a:spLocks noChangeArrowheads="1"/>
            </p:cNvSpPr>
            <p:nvPr/>
          </p:nvSpPr>
          <p:spPr bwMode="auto">
            <a:xfrm>
              <a:off x="2814" y="2235"/>
              <a:ext cx="9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NBFI</a:t>
              </a:r>
              <a:endParaRPr lang="de-DE"/>
            </a:p>
          </p:txBody>
        </p:sp>
        <p:sp>
          <p:nvSpPr>
            <p:cNvPr id="94" name="Rectangle 103"/>
            <p:cNvSpPr>
              <a:spLocks noChangeArrowheads="1"/>
            </p:cNvSpPr>
            <p:nvPr/>
          </p:nvSpPr>
          <p:spPr bwMode="auto">
            <a:xfrm>
              <a:off x="3023" y="2235"/>
              <a:ext cx="9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NGO</a:t>
              </a:r>
              <a:endParaRPr lang="de-DE"/>
            </a:p>
          </p:txBody>
        </p:sp>
        <p:sp>
          <p:nvSpPr>
            <p:cNvPr id="95" name="Rectangle 104"/>
            <p:cNvSpPr>
              <a:spLocks noChangeArrowheads="1"/>
            </p:cNvSpPr>
            <p:nvPr/>
          </p:nvSpPr>
          <p:spPr bwMode="auto">
            <a:xfrm>
              <a:off x="3214" y="2235"/>
              <a:ext cx="13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R.Bank</a:t>
              </a:r>
              <a:endParaRPr lang="de-DE"/>
            </a:p>
          </p:txBody>
        </p:sp>
        <p:sp>
          <p:nvSpPr>
            <p:cNvPr id="96" name="Rectangle 105"/>
            <p:cNvSpPr>
              <a:spLocks noChangeArrowheads="1"/>
            </p:cNvSpPr>
            <p:nvPr/>
          </p:nvSpPr>
          <p:spPr bwMode="auto">
            <a:xfrm>
              <a:off x="2780" y="1338"/>
              <a:ext cx="21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600" b="1" i="1">
                  <a:solidFill>
                    <a:srgbClr val="000000"/>
                  </a:solidFill>
                  <a:latin typeface="Arial" pitchFamily="34" charset="0"/>
                </a:rPr>
                <a:t>by Status</a:t>
              </a:r>
              <a:endParaRPr lang="de-DE" b="1" i="1"/>
            </a:p>
          </p:txBody>
        </p:sp>
        <p:sp>
          <p:nvSpPr>
            <p:cNvPr id="97" name="Rectangle 106"/>
            <p:cNvSpPr>
              <a:spLocks noChangeArrowheads="1"/>
            </p:cNvSpPr>
            <p:nvPr/>
          </p:nvSpPr>
          <p:spPr bwMode="auto">
            <a:xfrm>
              <a:off x="2345" y="1220"/>
              <a:ext cx="125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700" b="1">
                  <a:latin typeface="Arial" pitchFamily="34" charset="0"/>
                </a:rPr>
                <a:t>Actual Yield (AY) and Subsidy Free Yield(SFY) </a:t>
              </a:r>
              <a:endParaRPr lang="de-DE" b="1"/>
            </a:p>
          </p:txBody>
        </p:sp>
        <p:sp>
          <p:nvSpPr>
            <p:cNvPr id="98" name="Rectangle 107"/>
            <p:cNvSpPr>
              <a:spLocks noChangeArrowheads="1"/>
            </p:cNvSpPr>
            <p:nvPr/>
          </p:nvSpPr>
          <p:spPr bwMode="auto">
            <a:xfrm>
              <a:off x="2628" y="2299"/>
              <a:ext cx="470" cy="7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Rectangle 108"/>
            <p:cNvSpPr>
              <a:spLocks noChangeArrowheads="1"/>
            </p:cNvSpPr>
            <p:nvPr/>
          </p:nvSpPr>
          <p:spPr bwMode="auto">
            <a:xfrm>
              <a:off x="2641" y="2317"/>
              <a:ext cx="116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Rectangle 109"/>
            <p:cNvSpPr>
              <a:spLocks noChangeArrowheads="1"/>
            </p:cNvSpPr>
            <p:nvPr/>
          </p:nvSpPr>
          <p:spPr bwMode="auto">
            <a:xfrm>
              <a:off x="2864" y="2317"/>
              <a:ext cx="116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Rectangle 110"/>
            <p:cNvSpPr>
              <a:spLocks noChangeArrowheads="1"/>
            </p:cNvSpPr>
            <p:nvPr/>
          </p:nvSpPr>
          <p:spPr bwMode="auto">
            <a:xfrm>
              <a:off x="2777" y="2316"/>
              <a:ext cx="6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102" name="Rectangle 111"/>
            <p:cNvSpPr>
              <a:spLocks noChangeArrowheads="1"/>
            </p:cNvSpPr>
            <p:nvPr/>
          </p:nvSpPr>
          <p:spPr bwMode="auto">
            <a:xfrm>
              <a:off x="2999" y="2316"/>
              <a:ext cx="112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</p:grpSp>
      <p:grpSp>
        <p:nvGrpSpPr>
          <p:cNvPr id="103" name="Group 114"/>
          <p:cNvGrpSpPr>
            <a:grpSpLocks noChangeAspect="1"/>
          </p:cNvGrpSpPr>
          <p:nvPr/>
        </p:nvGrpSpPr>
        <p:grpSpPr bwMode="auto">
          <a:xfrm>
            <a:off x="5738813" y="1839913"/>
            <a:ext cx="2262187" cy="1954212"/>
            <a:chOff x="3536" y="1159"/>
            <a:chExt cx="1425" cy="1231"/>
          </a:xfrm>
        </p:grpSpPr>
        <p:sp>
          <p:nvSpPr>
            <p:cNvPr id="104" name="AutoShape 113"/>
            <p:cNvSpPr>
              <a:spLocks noChangeAspect="1" noChangeArrowheads="1" noTextEdit="1"/>
            </p:cNvSpPr>
            <p:nvPr/>
          </p:nvSpPr>
          <p:spPr bwMode="auto">
            <a:xfrm>
              <a:off x="3536" y="1159"/>
              <a:ext cx="1324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Rectangle 115"/>
            <p:cNvSpPr>
              <a:spLocks noChangeArrowheads="1"/>
            </p:cNvSpPr>
            <p:nvPr/>
          </p:nvSpPr>
          <p:spPr bwMode="auto">
            <a:xfrm>
              <a:off x="3547" y="1172"/>
              <a:ext cx="1303" cy="1204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Rectangle 116"/>
            <p:cNvSpPr>
              <a:spLocks noChangeArrowheads="1"/>
            </p:cNvSpPr>
            <p:nvPr/>
          </p:nvSpPr>
          <p:spPr bwMode="auto">
            <a:xfrm>
              <a:off x="3548" y="1174"/>
              <a:ext cx="1300" cy="1202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Rectangle 117"/>
            <p:cNvSpPr>
              <a:spLocks noChangeArrowheads="1"/>
            </p:cNvSpPr>
            <p:nvPr/>
          </p:nvSpPr>
          <p:spPr bwMode="auto">
            <a:xfrm>
              <a:off x="3676" y="1349"/>
              <a:ext cx="1139" cy="810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Line 118"/>
            <p:cNvSpPr>
              <a:spLocks noChangeShapeType="1"/>
            </p:cNvSpPr>
            <p:nvPr/>
          </p:nvSpPr>
          <p:spPr bwMode="auto">
            <a:xfrm>
              <a:off x="3676" y="2160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Line 119"/>
            <p:cNvSpPr>
              <a:spLocks noChangeShapeType="1"/>
            </p:cNvSpPr>
            <p:nvPr/>
          </p:nvSpPr>
          <p:spPr bwMode="auto">
            <a:xfrm>
              <a:off x="3676" y="1968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Line 120"/>
            <p:cNvSpPr>
              <a:spLocks noChangeShapeType="1"/>
            </p:cNvSpPr>
            <p:nvPr/>
          </p:nvSpPr>
          <p:spPr bwMode="auto">
            <a:xfrm>
              <a:off x="3676" y="1775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Line 121"/>
            <p:cNvSpPr>
              <a:spLocks noChangeShapeType="1"/>
            </p:cNvSpPr>
            <p:nvPr/>
          </p:nvSpPr>
          <p:spPr bwMode="auto">
            <a:xfrm>
              <a:off x="3676" y="1584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2"/>
            <p:cNvSpPr>
              <a:spLocks noChangeShapeType="1"/>
            </p:cNvSpPr>
            <p:nvPr/>
          </p:nvSpPr>
          <p:spPr bwMode="auto">
            <a:xfrm>
              <a:off x="3676" y="1391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Rectangle 123"/>
            <p:cNvSpPr>
              <a:spLocks noChangeArrowheads="1"/>
            </p:cNvSpPr>
            <p:nvPr/>
          </p:nvSpPr>
          <p:spPr bwMode="auto">
            <a:xfrm>
              <a:off x="3730" y="1861"/>
              <a:ext cx="102" cy="29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Rectangle 124"/>
            <p:cNvSpPr>
              <a:spLocks noChangeArrowheads="1"/>
            </p:cNvSpPr>
            <p:nvPr/>
          </p:nvSpPr>
          <p:spPr bwMode="auto">
            <a:xfrm>
              <a:off x="3833" y="1806"/>
              <a:ext cx="102" cy="35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Rectangle 125"/>
            <p:cNvSpPr>
              <a:spLocks noChangeArrowheads="1"/>
            </p:cNvSpPr>
            <p:nvPr/>
          </p:nvSpPr>
          <p:spPr bwMode="auto">
            <a:xfrm>
              <a:off x="4005" y="1909"/>
              <a:ext cx="102" cy="25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Rectangle 126"/>
            <p:cNvSpPr>
              <a:spLocks noChangeArrowheads="1"/>
            </p:cNvSpPr>
            <p:nvPr/>
          </p:nvSpPr>
          <p:spPr bwMode="auto">
            <a:xfrm>
              <a:off x="4108" y="1839"/>
              <a:ext cx="103" cy="320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Rectangle 127"/>
            <p:cNvSpPr>
              <a:spLocks noChangeArrowheads="1"/>
            </p:cNvSpPr>
            <p:nvPr/>
          </p:nvSpPr>
          <p:spPr bwMode="auto">
            <a:xfrm>
              <a:off x="4281" y="1891"/>
              <a:ext cx="102" cy="26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Rectangle 128"/>
            <p:cNvSpPr>
              <a:spLocks noChangeArrowheads="1"/>
            </p:cNvSpPr>
            <p:nvPr/>
          </p:nvSpPr>
          <p:spPr bwMode="auto">
            <a:xfrm>
              <a:off x="4383" y="1822"/>
              <a:ext cx="103" cy="337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Rectangle 129"/>
            <p:cNvSpPr>
              <a:spLocks noChangeArrowheads="1"/>
            </p:cNvSpPr>
            <p:nvPr/>
          </p:nvSpPr>
          <p:spPr bwMode="auto">
            <a:xfrm>
              <a:off x="4556" y="1623"/>
              <a:ext cx="102" cy="536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Rectangle 130"/>
            <p:cNvSpPr>
              <a:spLocks noChangeArrowheads="1"/>
            </p:cNvSpPr>
            <p:nvPr/>
          </p:nvSpPr>
          <p:spPr bwMode="auto">
            <a:xfrm>
              <a:off x="4658" y="1456"/>
              <a:ext cx="104" cy="703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1"/>
            <p:cNvSpPr>
              <a:spLocks noChangeShapeType="1"/>
            </p:cNvSpPr>
            <p:nvPr/>
          </p:nvSpPr>
          <p:spPr bwMode="auto">
            <a:xfrm flipV="1">
              <a:off x="3676" y="1349"/>
              <a:ext cx="1" cy="81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Line 132"/>
            <p:cNvSpPr>
              <a:spLocks noChangeShapeType="1"/>
            </p:cNvSpPr>
            <p:nvPr/>
          </p:nvSpPr>
          <p:spPr bwMode="auto">
            <a:xfrm flipH="1">
              <a:off x="3663" y="2160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Rectangle 133"/>
            <p:cNvSpPr>
              <a:spLocks noChangeArrowheads="1"/>
            </p:cNvSpPr>
            <p:nvPr/>
          </p:nvSpPr>
          <p:spPr bwMode="auto">
            <a:xfrm rot="-5400000">
              <a:off x="3622" y="2126"/>
              <a:ext cx="3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124" name="Line 134"/>
            <p:cNvSpPr>
              <a:spLocks noChangeShapeType="1"/>
            </p:cNvSpPr>
            <p:nvPr/>
          </p:nvSpPr>
          <p:spPr bwMode="auto">
            <a:xfrm flipH="1">
              <a:off x="3663" y="1968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Rectangle 135"/>
            <p:cNvSpPr>
              <a:spLocks noChangeArrowheads="1"/>
            </p:cNvSpPr>
            <p:nvPr/>
          </p:nvSpPr>
          <p:spPr bwMode="auto">
            <a:xfrm rot="-5400000">
              <a:off x="3617" y="1934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126" name="Line 136"/>
            <p:cNvSpPr>
              <a:spLocks noChangeShapeType="1"/>
            </p:cNvSpPr>
            <p:nvPr/>
          </p:nvSpPr>
          <p:spPr bwMode="auto">
            <a:xfrm flipH="1">
              <a:off x="3663" y="1775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Rectangle 137"/>
            <p:cNvSpPr>
              <a:spLocks noChangeArrowheads="1"/>
            </p:cNvSpPr>
            <p:nvPr/>
          </p:nvSpPr>
          <p:spPr bwMode="auto">
            <a:xfrm rot="-5400000">
              <a:off x="3617" y="1741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128" name="Line 138"/>
            <p:cNvSpPr>
              <a:spLocks noChangeShapeType="1"/>
            </p:cNvSpPr>
            <p:nvPr/>
          </p:nvSpPr>
          <p:spPr bwMode="auto">
            <a:xfrm flipH="1">
              <a:off x="3663" y="1584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Rectangle 139"/>
            <p:cNvSpPr>
              <a:spLocks noChangeArrowheads="1"/>
            </p:cNvSpPr>
            <p:nvPr/>
          </p:nvSpPr>
          <p:spPr bwMode="auto">
            <a:xfrm rot="-5400000">
              <a:off x="3617" y="1550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.6</a:t>
              </a:r>
              <a:endParaRPr lang="de-DE"/>
            </a:p>
          </p:txBody>
        </p:sp>
        <p:sp>
          <p:nvSpPr>
            <p:cNvPr id="130" name="Line 140"/>
            <p:cNvSpPr>
              <a:spLocks noChangeShapeType="1"/>
            </p:cNvSpPr>
            <p:nvPr/>
          </p:nvSpPr>
          <p:spPr bwMode="auto">
            <a:xfrm flipH="1">
              <a:off x="3663" y="1391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Rectangle 141"/>
            <p:cNvSpPr>
              <a:spLocks noChangeArrowheads="1"/>
            </p:cNvSpPr>
            <p:nvPr/>
          </p:nvSpPr>
          <p:spPr bwMode="auto">
            <a:xfrm rot="-5400000">
              <a:off x="3617" y="1357"/>
              <a:ext cx="4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.8</a:t>
              </a:r>
              <a:endParaRPr lang="de-DE"/>
            </a:p>
          </p:txBody>
        </p:sp>
        <p:sp>
          <p:nvSpPr>
            <p:cNvPr id="132" name="Rectangle 142"/>
            <p:cNvSpPr>
              <a:spLocks noChangeArrowheads="1"/>
            </p:cNvSpPr>
            <p:nvPr/>
          </p:nvSpPr>
          <p:spPr bwMode="auto">
            <a:xfrm rot="-5400000">
              <a:off x="3548" y="1720"/>
              <a:ext cx="112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133" name="Line 143"/>
            <p:cNvSpPr>
              <a:spLocks noChangeShapeType="1"/>
            </p:cNvSpPr>
            <p:nvPr/>
          </p:nvSpPr>
          <p:spPr bwMode="auto">
            <a:xfrm>
              <a:off x="3676" y="2160"/>
              <a:ext cx="113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Rectangle 144"/>
            <p:cNvSpPr>
              <a:spLocks noChangeArrowheads="1"/>
            </p:cNvSpPr>
            <p:nvPr/>
          </p:nvSpPr>
          <p:spPr bwMode="auto">
            <a:xfrm>
              <a:off x="3820" y="2177"/>
              <a:ext cx="2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endParaRPr lang="de-DE"/>
            </a:p>
          </p:txBody>
        </p:sp>
        <p:sp>
          <p:nvSpPr>
            <p:cNvPr id="135" name="Rectangle 145"/>
            <p:cNvSpPr>
              <a:spLocks noChangeArrowheads="1"/>
            </p:cNvSpPr>
            <p:nvPr/>
          </p:nvSpPr>
          <p:spPr bwMode="auto">
            <a:xfrm>
              <a:off x="4082" y="2177"/>
              <a:ext cx="52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IS</a:t>
              </a:r>
              <a:endParaRPr lang="de-DE"/>
            </a:p>
          </p:txBody>
        </p:sp>
        <p:sp>
          <p:nvSpPr>
            <p:cNvPr id="136" name="Rectangle 146"/>
            <p:cNvSpPr>
              <a:spLocks noChangeArrowheads="1"/>
            </p:cNvSpPr>
            <p:nvPr/>
          </p:nvSpPr>
          <p:spPr bwMode="auto">
            <a:xfrm>
              <a:off x="4362" y="2177"/>
              <a:ext cx="42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S</a:t>
              </a:r>
              <a:endParaRPr lang="de-DE"/>
            </a:p>
          </p:txBody>
        </p:sp>
        <p:sp>
          <p:nvSpPr>
            <p:cNvPr id="137" name="Rectangle 147"/>
            <p:cNvSpPr>
              <a:spLocks noChangeArrowheads="1"/>
            </p:cNvSpPr>
            <p:nvPr/>
          </p:nvSpPr>
          <p:spPr bwMode="auto">
            <a:xfrm>
              <a:off x="4637" y="2177"/>
              <a:ext cx="42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</a:t>
              </a:r>
              <a:endParaRPr lang="de-DE"/>
            </a:p>
          </p:txBody>
        </p:sp>
        <p:sp>
          <p:nvSpPr>
            <p:cNvPr id="138" name="Rectangle 148"/>
            <p:cNvSpPr>
              <a:spLocks noChangeArrowheads="1"/>
            </p:cNvSpPr>
            <p:nvPr/>
          </p:nvSpPr>
          <p:spPr bwMode="auto">
            <a:xfrm>
              <a:off x="4032" y="1290"/>
              <a:ext cx="57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 i="1">
                  <a:solidFill>
                    <a:srgbClr val="000000"/>
                  </a:solidFill>
                  <a:latin typeface="Arial" pitchFamily="34" charset="0"/>
                </a:rPr>
                <a:t>by Lending Methodology</a:t>
              </a:r>
              <a:endParaRPr lang="de-DE" b="1" i="1"/>
            </a:p>
          </p:txBody>
        </p:sp>
        <p:sp>
          <p:nvSpPr>
            <p:cNvPr id="139" name="Rectangle 149"/>
            <p:cNvSpPr>
              <a:spLocks noChangeArrowheads="1"/>
            </p:cNvSpPr>
            <p:nvPr/>
          </p:nvSpPr>
          <p:spPr bwMode="auto">
            <a:xfrm>
              <a:off x="3703" y="1180"/>
              <a:ext cx="125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700" b="1">
                  <a:latin typeface="Arial" pitchFamily="34" charset="0"/>
                </a:rPr>
                <a:t>Actual Yield (AY) and Subsidy Free Yield(SFY) </a:t>
              </a:r>
              <a:endParaRPr lang="de-DE" b="1"/>
            </a:p>
          </p:txBody>
        </p:sp>
        <p:sp>
          <p:nvSpPr>
            <p:cNvPr id="140" name="Rectangle 150"/>
            <p:cNvSpPr>
              <a:spLocks noChangeArrowheads="1"/>
            </p:cNvSpPr>
            <p:nvPr/>
          </p:nvSpPr>
          <p:spPr bwMode="auto">
            <a:xfrm>
              <a:off x="3999" y="2241"/>
              <a:ext cx="493" cy="78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Rectangle 151"/>
            <p:cNvSpPr>
              <a:spLocks noChangeArrowheads="1"/>
            </p:cNvSpPr>
            <p:nvPr/>
          </p:nvSpPr>
          <p:spPr bwMode="auto">
            <a:xfrm>
              <a:off x="4013" y="2259"/>
              <a:ext cx="122" cy="4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Rectangle 152"/>
            <p:cNvSpPr>
              <a:spLocks noChangeArrowheads="1"/>
            </p:cNvSpPr>
            <p:nvPr/>
          </p:nvSpPr>
          <p:spPr bwMode="auto">
            <a:xfrm>
              <a:off x="4247" y="2259"/>
              <a:ext cx="121" cy="41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Rectangle 153"/>
            <p:cNvSpPr>
              <a:spLocks noChangeArrowheads="1"/>
            </p:cNvSpPr>
            <p:nvPr/>
          </p:nvSpPr>
          <p:spPr bwMode="auto">
            <a:xfrm>
              <a:off x="4155" y="2258"/>
              <a:ext cx="66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144" name="Rectangle 154"/>
            <p:cNvSpPr>
              <a:spLocks noChangeArrowheads="1"/>
            </p:cNvSpPr>
            <p:nvPr/>
          </p:nvSpPr>
          <p:spPr bwMode="auto">
            <a:xfrm>
              <a:off x="4389" y="2258"/>
              <a:ext cx="117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</p:grpSp>
      <p:grpSp>
        <p:nvGrpSpPr>
          <p:cNvPr id="145" name="Group 157"/>
          <p:cNvGrpSpPr>
            <a:grpSpLocks noChangeAspect="1"/>
          </p:cNvGrpSpPr>
          <p:nvPr/>
        </p:nvGrpSpPr>
        <p:grpSpPr bwMode="auto">
          <a:xfrm>
            <a:off x="1104900" y="4056063"/>
            <a:ext cx="2295525" cy="1811337"/>
            <a:chOff x="741" y="2555"/>
            <a:chExt cx="1446" cy="1141"/>
          </a:xfrm>
        </p:grpSpPr>
        <p:sp>
          <p:nvSpPr>
            <p:cNvPr id="146" name="AutoShape 156"/>
            <p:cNvSpPr>
              <a:spLocks noChangeAspect="1" noChangeArrowheads="1" noTextEdit="1"/>
            </p:cNvSpPr>
            <p:nvPr/>
          </p:nvSpPr>
          <p:spPr bwMode="auto">
            <a:xfrm>
              <a:off x="741" y="2555"/>
              <a:ext cx="1258" cy="1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7" name="Rectangle 158"/>
            <p:cNvSpPr>
              <a:spLocks noChangeArrowheads="1"/>
            </p:cNvSpPr>
            <p:nvPr/>
          </p:nvSpPr>
          <p:spPr bwMode="auto">
            <a:xfrm>
              <a:off x="752" y="2567"/>
              <a:ext cx="1238" cy="1116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8" name="Rectangle 159"/>
            <p:cNvSpPr>
              <a:spLocks noChangeArrowheads="1"/>
            </p:cNvSpPr>
            <p:nvPr/>
          </p:nvSpPr>
          <p:spPr bwMode="auto">
            <a:xfrm>
              <a:off x="752" y="2569"/>
              <a:ext cx="1235" cy="1114"/>
            </a:xfrm>
            <a:prstGeom prst="rect">
              <a:avLst/>
            </a:prstGeom>
            <a:solidFill>
              <a:srgbClr val="EAF2F3"/>
            </a:solidFill>
            <a:ln w="2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9" name="Rectangle 160"/>
            <p:cNvSpPr>
              <a:spLocks noChangeArrowheads="1"/>
            </p:cNvSpPr>
            <p:nvPr/>
          </p:nvSpPr>
          <p:spPr bwMode="auto">
            <a:xfrm>
              <a:off x="874" y="2731"/>
              <a:ext cx="1083" cy="751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0" name="Line 161"/>
            <p:cNvSpPr>
              <a:spLocks noChangeShapeType="1"/>
            </p:cNvSpPr>
            <p:nvPr/>
          </p:nvSpPr>
          <p:spPr bwMode="auto">
            <a:xfrm>
              <a:off x="874" y="3483"/>
              <a:ext cx="108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1" name="Line 162"/>
            <p:cNvSpPr>
              <a:spLocks noChangeShapeType="1"/>
            </p:cNvSpPr>
            <p:nvPr/>
          </p:nvSpPr>
          <p:spPr bwMode="auto">
            <a:xfrm>
              <a:off x="874" y="3305"/>
              <a:ext cx="108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2" name="Line 163"/>
            <p:cNvSpPr>
              <a:spLocks noChangeShapeType="1"/>
            </p:cNvSpPr>
            <p:nvPr/>
          </p:nvSpPr>
          <p:spPr bwMode="auto">
            <a:xfrm>
              <a:off x="874" y="3126"/>
              <a:ext cx="108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3" name="Line 164"/>
            <p:cNvSpPr>
              <a:spLocks noChangeShapeType="1"/>
            </p:cNvSpPr>
            <p:nvPr/>
          </p:nvSpPr>
          <p:spPr bwMode="auto">
            <a:xfrm>
              <a:off x="874" y="2949"/>
              <a:ext cx="108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4" name="Line 165"/>
            <p:cNvSpPr>
              <a:spLocks noChangeShapeType="1"/>
            </p:cNvSpPr>
            <p:nvPr/>
          </p:nvSpPr>
          <p:spPr bwMode="auto">
            <a:xfrm>
              <a:off x="874" y="2770"/>
              <a:ext cx="1083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5" name="Rectangle 166"/>
            <p:cNvSpPr>
              <a:spLocks noChangeArrowheads="1"/>
            </p:cNvSpPr>
            <p:nvPr/>
          </p:nvSpPr>
          <p:spPr bwMode="auto">
            <a:xfrm>
              <a:off x="946" y="2939"/>
              <a:ext cx="200" cy="543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" name="Rectangle 167"/>
            <p:cNvSpPr>
              <a:spLocks noChangeArrowheads="1"/>
            </p:cNvSpPr>
            <p:nvPr/>
          </p:nvSpPr>
          <p:spPr bwMode="auto">
            <a:xfrm>
              <a:off x="1147" y="2822"/>
              <a:ext cx="201" cy="660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7" name="Rectangle 168"/>
            <p:cNvSpPr>
              <a:spLocks noChangeArrowheads="1"/>
            </p:cNvSpPr>
            <p:nvPr/>
          </p:nvSpPr>
          <p:spPr bwMode="auto">
            <a:xfrm>
              <a:off x="1483" y="2968"/>
              <a:ext cx="201" cy="514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8" name="Rectangle 169"/>
            <p:cNvSpPr>
              <a:spLocks noChangeArrowheads="1"/>
            </p:cNvSpPr>
            <p:nvPr/>
          </p:nvSpPr>
          <p:spPr bwMode="auto">
            <a:xfrm>
              <a:off x="1684" y="2814"/>
              <a:ext cx="200" cy="66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9" name="Line 170"/>
            <p:cNvSpPr>
              <a:spLocks noChangeShapeType="1"/>
            </p:cNvSpPr>
            <p:nvPr/>
          </p:nvSpPr>
          <p:spPr bwMode="auto">
            <a:xfrm flipV="1">
              <a:off x="874" y="2731"/>
              <a:ext cx="1" cy="75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0" name="Line 171"/>
            <p:cNvSpPr>
              <a:spLocks noChangeShapeType="1"/>
            </p:cNvSpPr>
            <p:nvPr/>
          </p:nvSpPr>
          <p:spPr bwMode="auto">
            <a:xfrm flipH="1">
              <a:off x="862" y="3483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1" name="Rectangle 172"/>
            <p:cNvSpPr>
              <a:spLocks noChangeArrowheads="1"/>
            </p:cNvSpPr>
            <p:nvPr/>
          </p:nvSpPr>
          <p:spPr bwMode="auto">
            <a:xfrm rot="-5400000">
              <a:off x="821" y="3456"/>
              <a:ext cx="3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162" name="Line 173"/>
            <p:cNvSpPr>
              <a:spLocks noChangeShapeType="1"/>
            </p:cNvSpPr>
            <p:nvPr/>
          </p:nvSpPr>
          <p:spPr bwMode="auto">
            <a:xfrm flipH="1">
              <a:off x="862" y="3305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3" name="Rectangle 174"/>
            <p:cNvSpPr>
              <a:spLocks noChangeArrowheads="1"/>
            </p:cNvSpPr>
            <p:nvPr/>
          </p:nvSpPr>
          <p:spPr bwMode="auto">
            <a:xfrm rot="-5400000">
              <a:off x="817" y="3278"/>
              <a:ext cx="4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.1</a:t>
              </a:r>
              <a:endParaRPr lang="de-DE"/>
            </a:p>
          </p:txBody>
        </p:sp>
        <p:sp>
          <p:nvSpPr>
            <p:cNvPr id="164" name="Line 175"/>
            <p:cNvSpPr>
              <a:spLocks noChangeShapeType="1"/>
            </p:cNvSpPr>
            <p:nvPr/>
          </p:nvSpPr>
          <p:spPr bwMode="auto">
            <a:xfrm flipH="1">
              <a:off x="862" y="3126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Rectangle 176"/>
            <p:cNvSpPr>
              <a:spLocks noChangeArrowheads="1"/>
            </p:cNvSpPr>
            <p:nvPr/>
          </p:nvSpPr>
          <p:spPr bwMode="auto">
            <a:xfrm rot="-5400000">
              <a:off x="817" y="3099"/>
              <a:ext cx="4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166" name="Line 177"/>
            <p:cNvSpPr>
              <a:spLocks noChangeShapeType="1"/>
            </p:cNvSpPr>
            <p:nvPr/>
          </p:nvSpPr>
          <p:spPr bwMode="auto">
            <a:xfrm flipH="1">
              <a:off x="862" y="2949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7" name="Rectangle 178"/>
            <p:cNvSpPr>
              <a:spLocks noChangeArrowheads="1"/>
            </p:cNvSpPr>
            <p:nvPr/>
          </p:nvSpPr>
          <p:spPr bwMode="auto">
            <a:xfrm rot="-5400000">
              <a:off x="817" y="2922"/>
              <a:ext cx="4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.3</a:t>
              </a:r>
              <a:endParaRPr lang="de-DE"/>
            </a:p>
          </p:txBody>
        </p:sp>
        <p:sp>
          <p:nvSpPr>
            <p:cNvPr id="168" name="Line 179"/>
            <p:cNvSpPr>
              <a:spLocks noChangeShapeType="1"/>
            </p:cNvSpPr>
            <p:nvPr/>
          </p:nvSpPr>
          <p:spPr bwMode="auto">
            <a:xfrm flipH="1">
              <a:off x="862" y="2770"/>
              <a:ext cx="1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9" name="Rectangle 180"/>
            <p:cNvSpPr>
              <a:spLocks noChangeArrowheads="1"/>
            </p:cNvSpPr>
            <p:nvPr/>
          </p:nvSpPr>
          <p:spPr bwMode="auto">
            <a:xfrm rot="-5400000">
              <a:off x="817" y="2743"/>
              <a:ext cx="4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170" name="Rectangle 181"/>
            <p:cNvSpPr>
              <a:spLocks noChangeArrowheads="1"/>
            </p:cNvSpPr>
            <p:nvPr/>
          </p:nvSpPr>
          <p:spPr bwMode="auto">
            <a:xfrm rot="-5400000">
              <a:off x="753" y="3080"/>
              <a:ext cx="9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171" name="Line 182"/>
            <p:cNvSpPr>
              <a:spLocks noChangeShapeType="1"/>
            </p:cNvSpPr>
            <p:nvPr/>
          </p:nvSpPr>
          <p:spPr bwMode="auto">
            <a:xfrm>
              <a:off x="874" y="3483"/>
              <a:ext cx="108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2" name="Rectangle 183"/>
            <p:cNvSpPr>
              <a:spLocks noChangeArrowheads="1"/>
            </p:cNvSpPr>
            <p:nvPr/>
          </p:nvSpPr>
          <p:spPr bwMode="auto">
            <a:xfrm>
              <a:off x="1119" y="3499"/>
              <a:ext cx="5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/>
            </a:p>
          </p:txBody>
        </p:sp>
        <p:sp>
          <p:nvSpPr>
            <p:cNvPr id="173" name="Rectangle 184"/>
            <p:cNvSpPr>
              <a:spLocks noChangeArrowheads="1"/>
            </p:cNvSpPr>
            <p:nvPr/>
          </p:nvSpPr>
          <p:spPr bwMode="auto">
            <a:xfrm>
              <a:off x="1649" y="3499"/>
              <a:ext cx="7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/>
            </a:p>
          </p:txBody>
        </p:sp>
        <p:sp>
          <p:nvSpPr>
            <p:cNvPr id="174" name="Rectangle 185"/>
            <p:cNvSpPr>
              <a:spLocks noChangeArrowheads="1"/>
            </p:cNvSpPr>
            <p:nvPr/>
          </p:nvSpPr>
          <p:spPr bwMode="auto">
            <a:xfrm>
              <a:off x="1252" y="2676"/>
              <a:ext cx="4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 i="1">
                  <a:solidFill>
                    <a:srgbClr val="000000"/>
                  </a:solidFill>
                  <a:latin typeface="Arial" pitchFamily="34" charset="0"/>
                </a:rPr>
                <a:t>by Other Services</a:t>
              </a:r>
              <a:endParaRPr lang="de-DE" sz="600" b="1" i="1"/>
            </a:p>
          </p:txBody>
        </p:sp>
        <p:sp>
          <p:nvSpPr>
            <p:cNvPr id="175" name="Rectangle 186"/>
            <p:cNvSpPr>
              <a:spLocks noChangeArrowheads="1"/>
            </p:cNvSpPr>
            <p:nvPr/>
          </p:nvSpPr>
          <p:spPr bwMode="auto">
            <a:xfrm>
              <a:off x="929" y="2586"/>
              <a:ext cx="125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700" b="1">
                  <a:latin typeface="Arial" pitchFamily="34" charset="0"/>
                </a:rPr>
                <a:t>Actual Yield (AY) and Subsidy Free Yield(SFY) </a:t>
              </a:r>
              <a:endParaRPr lang="de-DE" b="1"/>
            </a:p>
          </p:txBody>
        </p:sp>
        <p:sp>
          <p:nvSpPr>
            <p:cNvPr id="176" name="Rectangle 187"/>
            <p:cNvSpPr>
              <a:spLocks noChangeArrowheads="1"/>
            </p:cNvSpPr>
            <p:nvPr/>
          </p:nvSpPr>
          <p:spPr bwMode="auto">
            <a:xfrm>
              <a:off x="1181" y="3558"/>
              <a:ext cx="468" cy="73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7" name="Rectangle 188"/>
            <p:cNvSpPr>
              <a:spLocks noChangeArrowheads="1"/>
            </p:cNvSpPr>
            <p:nvPr/>
          </p:nvSpPr>
          <p:spPr bwMode="auto">
            <a:xfrm>
              <a:off x="1194" y="3575"/>
              <a:ext cx="116" cy="3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8" name="Rectangle 189"/>
            <p:cNvSpPr>
              <a:spLocks noChangeArrowheads="1"/>
            </p:cNvSpPr>
            <p:nvPr/>
          </p:nvSpPr>
          <p:spPr bwMode="auto">
            <a:xfrm>
              <a:off x="1416" y="3575"/>
              <a:ext cx="116" cy="3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9" name="Rectangle 190"/>
            <p:cNvSpPr>
              <a:spLocks noChangeArrowheads="1"/>
            </p:cNvSpPr>
            <p:nvPr/>
          </p:nvSpPr>
          <p:spPr bwMode="auto">
            <a:xfrm>
              <a:off x="1329" y="3574"/>
              <a:ext cx="59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180" name="Rectangle 191"/>
            <p:cNvSpPr>
              <a:spLocks noChangeArrowheads="1"/>
            </p:cNvSpPr>
            <p:nvPr/>
          </p:nvSpPr>
          <p:spPr bwMode="auto">
            <a:xfrm>
              <a:off x="1551" y="3574"/>
              <a:ext cx="101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</p:grpSp>
      <p:grpSp>
        <p:nvGrpSpPr>
          <p:cNvPr id="181" name="Group 194"/>
          <p:cNvGrpSpPr>
            <a:grpSpLocks noChangeAspect="1"/>
          </p:cNvGrpSpPr>
          <p:nvPr/>
        </p:nvGrpSpPr>
        <p:grpSpPr bwMode="auto">
          <a:xfrm>
            <a:off x="3540125" y="4051300"/>
            <a:ext cx="2176463" cy="1811338"/>
            <a:chOff x="2213" y="2552"/>
            <a:chExt cx="1371" cy="1141"/>
          </a:xfrm>
        </p:grpSpPr>
        <p:sp>
          <p:nvSpPr>
            <p:cNvPr id="182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2213" y="2552"/>
              <a:ext cx="1192" cy="1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3" name="Rectangle 195"/>
            <p:cNvSpPr>
              <a:spLocks noChangeArrowheads="1"/>
            </p:cNvSpPr>
            <p:nvPr/>
          </p:nvSpPr>
          <p:spPr bwMode="auto">
            <a:xfrm>
              <a:off x="2223" y="2564"/>
              <a:ext cx="1173" cy="1116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4" name="Rectangle 196"/>
            <p:cNvSpPr>
              <a:spLocks noChangeArrowheads="1"/>
            </p:cNvSpPr>
            <p:nvPr/>
          </p:nvSpPr>
          <p:spPr bwMode="auto">
            <a:xfrm>
              <a:off x="2224" y="2566"/>
              <a:ext cx="1170" cy="1114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5" name="Rectangle 197"/>
            <p:cNvSpPr>
              <a:spLocks noChangeArrowheads="1"/>
            </p:cNvSpPr>
            <p:nvPr/>
          </p:nvSpPr>
          <p:spPr bwMode="auto">
            <a:xfrm>
              <a:off x="2339" y="2728"/>
              <a:ext cx="1026" cy="751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6" name="Line 198"/>
            <p:cNvSpPr>
              <a:spLocks noChangeShapeType="1"/>
            </p:cNvSpPr>
            <p:nvPr/>
          </p:nvSpPr>
          <p:spPr bwMode="auto">
            <a:xfrm>
              <a:off x="2339" y="3480"/>
              <a:ext cx="1026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7" name="Line 199"/>
            <p:cNvSpPr>
              <a:spLocks noChangeShapeType="1"/>
            </p:cNvSpPr>
            <p:nvPr/>
          </p:nvSpPr>
          <p:spPr bwMode="auto">
            <a:xfrm>
              <a:off x="2339" y="3306"/>
              <a:ext cx="1026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8" name="Line 200"/>
            <p:cNvSpPr>
              <a:spLocks noChangeShapeType="1"/>
            </p:cNvSpPr>
            <p:nvPr/>
          </p:nvSpPr>
          <p:spPr bwMode="auto">
            <a:xfrm>
              <a:off x="2339" y="3132"/>
              <a:ext cx="1026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9" name="Line 201"/>
            <p:cNvSpPr>
              <a:spLocks noChangeShapeType="1"/>
            </p:cNvSpPr>
            <p:nvPr/>
          </p:nvSpPr>
          <p:spPr bwMode="auto">
            <a:xfrm>
              <a:off x="2339" y="2958"/>
              <a:ext cx="1026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0" name="Line 202"/>
            <p:cNvSpPr>
              <a:spLocks noChangeShapeType="1"/>
            </p:cNvSpPr>
            <p:nvPr/>
          </p:nvSpPr>
          <p:spPr bwMode="auto">
            <a:xfrm>
              <a:off x="2339" y="2784"/>
              <a:ext cx="1026" cy="1"/>
            </a:xfrm>
            <a:prstGeom prst="line">
              <a:avLst/>
            </a:prstGeom>
            <a:noFill/>
            <a:ln w="2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1" name="Rectangle 203"/>
            <p:cNvSpPr>
              <a:spLocks noChangeArrowheads="1"/>
            </p:cNvSpPr>
            <p:nvPr/>
          </p:nvSpPr>
          <p:spPr bwMode="auto">
            <a:xfrm>
              <a:off x="2407" y="2908"/>
              <a:ext cx="190" cy="571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2" name="Rectangle 204"/>
            <p:cNvSpPr>
              <a:spLocks noChangeArrowheads="1"/>
            </p:cNvSpPr>
            <p:nvPr/>
          </p:nvSpPr>
          <p:spPr bwMode="auto">
            <a:xfrm>
              <a:off x="2598" y="2767"/>
              <a:ext cx="190" cy="71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3" name="Rectangle 205"/>
            <p:cNvSpPr>
              <a:spLocks noChangeArrowheads="1"/>
            </p:cNvSpPr>
            <p:nvPr/>
          </p:nvSpPr>
          <p:spPr bwMode="auto">
            <a:xfrm>
              <a:off x="2916" y="2999"/>
              <a:ext cx="190" cy="480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4" name="Rectangle 206"/>
            <p:cNvSpPr>
              <a:spLocks noChangeArrowheads="1"/>
            </p:cNvSpPr>
            <p:nvPr/>
          </p:nvSpPr>
          <p:spPr bwMode="auto">
            <a:xfrm>
              <a:off x="3106" y="2879"/>
              <a:ext cx="190" cy="600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5" name="Line 207"/>
            <p:cNvSpPr>
              <a:spLocks noChangeShapeType="1"/>
            </p:cNvSpPr>
            <p:nvPr/>
          </p:nvSpPr>
          <p:spPr bwMode="auto">
            <a:xfrm flipV="1">
              <a:off x="2339" y="2728"/>
              <a:ext cx="1" cy="75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6" name="Line 208"/>
            <p:cNvSpPr>
              <a:spLocks noChangeShapeType="1"/>
            </p:cNvSpPr>
            <p:nvPr/>
          </p:nvSpPr>
          <p:spPr bwMode="auto">
            <a:xfrm flipH="1">
              <a:off x="2327" y="3480"/>
              <a:ext cx="12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7" name="Rectangle 209"/>
            <p:cNvSpPr>
              <a:spLocks noChangeArrowheads="1"/>
            </p:cNvSpPr>
            <p:nvPr/>
          </p:nvSpPr>
          <p:spPr bwMode="auto">
            <a:xfrm rot="-5400000">
              <a:off x="2289" y="3452"/>
              <a:ext cx="3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198" name="Line 210"/>
            <p:cNvSpPr>
              <a:spLocks noChangeShapeType="1"/>
            </p:cNvSpPr>
            <p:nvPr/>
          </p:nvSpPr>
          <p:spPr bwMode="auto">
            <a:xfrm flipH="1">
              <a:off x="2327" y="3306"/>
              <a:ext cx="12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9" name="Rectangle 211"/>
            <p:cNvSpPr>
              <a:spLocks noChangeArrowheads="1"/>
            </p:cNvSpPr>
            <p:nvPr/>
          </p:nvSpPr>
          <p:spPr bwMode="auto">
            <a:xfrm rot="-5400000">
              <a:off x="2285" y="3278"/>
              <a:ext cx="3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.1</a:t>
              </a:r>
              <a:endParaRPr lang="de-DE"/>
            </a:p>
          </p:txBody>
        </p:sp>
        <p:sp>
          <p:nvSpPr>
            <p:cNvPr id="200" name="Line 212"/>
            <p:cNvSpPr>
              <a:spLocks noChangeShapeType="1"/>
            </p:cNvSpPr>
            <p:nvPr/>
          </p:nvSpPr>
          <p:spPr bwMode="auto">
            <a:xfrm flipH="1">
              <a:off x="2327" y="3132"/>
              <a:ext cx="12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1" name="Rectangle 213"/>
            <p:cNvSpPr>
              <a:spLocks noChangeArrowheads="1"/>
            </p:cNvSpPr>
            <p:nvPr/>
          </p:nvSpPr>
          <p:spPr bwMode="auto">
            <a:xfrm rot="-5400000">
              <a:off x="2285" y="3104"/>
              <a:ext cx="3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202" name="Line 214"/>
            <p:cNvSpPr>
              <a:spLocks noChangeShapeType="1"/>
            </p:cNvSpPr>
            <p:nvPr/>
          </p:nvSpPr>
          <p:spPr bwMode="auto">
            <a:xfrm flipH="1">
              <a:off x="2327" y="2958"/>
              <a:ext cx="12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3" name="Rectangle 215"/>
            <p:cNvSpPr>
              <a:spLocks noChangeArrowheads="1"/>
            </p:cNvSpPr>
            <p:nvPr/>
          </p:nvSpPr>
          <p:spPr bwMode="auto">
            <a:xfrm rot="-5400000">
              <a:off x="2285" y="2930"/>
              <a:ext cx="3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.3</a:t>
              </a:r>
              <a:endParaRPr lang="de-DE"/>
            </a:p>
          </p:txBody>
        </p:sp>
        <p:sp>
          <p:nvSpPr>
            <p:cNvPr id="204" name="Line 216"/>
            <p:cNvSpPr>
              <a:spLocks noChangeShapeType="1"/>
            </p:cNvSpPr>
            <p:nvPr/>
          </p:nvSpPr>
          <p:spPr bwMode="auto">
            <a:xfrm flipH="1">
              <a:off x="2327" y="2784"/>
              <a:ext cx="12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5" name="Rectangle 217"/>
            <p:cNvSpPr>
              <a:spLocks noChangeArrowheads="1"/>
            </p:cNvSpPr>
            <p:nvPr/>
          </p:nvSpPr>
          <p:spPr bwMode="auto">
            <a:xfrm rot="-5400000">
              <a:off x="2285" y="2756"/>
              <a:ext cx="3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206" name="Rectangle 218"/>
            <p:cNvSpPr>
              <a:spLocks noChangeArrowheads="1"/>
            </p:cNvSpPr>
            <p:nvPr/>
          </p:nvSpPr>
          <p:spPr bwMode="auto">
            <a:xfrm rot="-5400000">
              <a:off x="2226" y="3076"/>
              <a:ext cx="9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207" name="Line 219"/>
            <p:cNvSpPr>
              <a:spLocks noChangeShapeType="1"/>
            </p:cNvSpPr>
            <p:nvPr/>
          </p:nvSpPr>
          <p:spPr bwMode="auto">
            <a:xfrm>
              <a:off x="2339" y="3480"/>
              <a:ext cx="1026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8" name="Rectangle 220"/>
            <p:cNvSpPr>
              <a:spLocks noChangeArrowheads="1"/>
            </p:cNvSpPr>
            <p:nvPr/>
          </p:nvSpPr>
          <p:spPr bwMode="auto">
            <a:xfrm>
              <a:off x="2572" y="3496"/>
              <a:ext cx="5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/>
            </a:p>
          </p:txBody>
        </p:sp>
        <p:sp>
          <p:nvSpPr>
            <p:cNvPr id="209" name="Rectangle 221"/>
            <p:cNvSpPr>
              <a:spLocks noChangeArrowheads="1"/>
            </p:cNvSpPr>
            <p:nvPr/>
          </p:nvSpPr>
          <p:spPr bwMode="auto">
            <a:xfrm>
              <a:off x="3074" y="3496"/>
              <a:ext cx="6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/>
            </a:p>
          </p:txBody>
        </p:sp>
        <p:sp>
          <p:nvSpPr>
            <p:cNvPr id="210" name="Rectangle 222"/>
            <p:cNvSpPr>
              <a:spLocks noChangeArrowheads="1"/>
            </p:cNvSpPr>
            <p:nvPr/>
          </p:nvSpPr>
          <p:spPr bwMode="auto">
            <a:xfrm>
              <a:off x="2733" y="2673"/>
              <a:ext cx="31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 i="1">
                  <a:latin typeface="Arial" pitchFamily="34" charset="0"/>
                </a:rPr>
                <a:t>by Regulated </a:t>
              </a:r>
              <a:endParaRPr lang="de-DE" sz="600" b="1" i="1"/>
            </a:p>
          </p:txBody>
        </p:sp>
        <p:sp>
          <p:nvSpPr>
            <p:cNvPr id="211" name="Rectangle 223"/>
            <p:cNvSpPr>
              <a:spLocks noChangeArrowheads="1"/>
            </p:cNvSpPr>
            <p:nvPr/>
          </p:nvSpPr>
          <p:spPr bwMode="auto">
            <a:xfrm>
              <a:off x="2326" y="2558"/>
              <a:ext cx="125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700" b="1">
                  <a:latin typeface="Arial" pitchFamily="34" charset="0"/>
                </a:rPr>
                <a:t>Actual Yield (AY) and Subsidy Free Yield(SFY) </a:t>
              </a:r>
              <a:endParaRPr lang="de-DE" b="1"/>
            </a:p>
          </p:txBody>
        </p:sp>
        <p:sp>
          <p:nvSpPr>
            <p:cNvPr id="212" name="Rectangle 224"/>
            <p:cNvSpPr>
              <a:spLocks noChangeArrowheads="1"/>
            </p:cNvSpPr>
            <p:nvPr/>
          </p:nvSpPr>
          <p:spPr bwMode="auto">
            <a:xfrm>
              <a:off x="2630" y="3555"/>
              <a:ext cx="444" cy="73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3" name="Rectangle 225"/>
            <p:cNvSpPr>
              <a:spLocks noChangeArrowheads="1"/>
            </p:cNvSpPr>
            <p:nvPr/>
          </p:nvSpPr>
          <p:spPr bwMode="auto">
            <a:xfrm>
              <a:off x="2643" y="3572"/>
              <a:ext cx="109" cy="3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4" name="Rectangle 226"/>
            <p:cNvSpPr>
              <a:spLocks noChangeArrowheads="1"/>
            </p:cNvSpPr>
            <p:nvPr/>
          </p:nvSpPr>
          <p:spPr bwMode="auto">
            <a:xfrm>
              <a:off x="2853" y="3572"/>
              <a:ext cx="109" cy="3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5" name="Rectangle 227"/>
            <p:cNvSpPr>
              <a:spLocks noChangeArrowheads="1"/>
            </p:cNvSpPr>
            <p:nvPr/>
          </p:nvSpPr>
          <p:spPr bwMode="auto">
            <a:xfrm>
              <a:off x="2770" y="3571"/>
              <a:ext cx="53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216" name="Rectangle 228"/>
            <p:cNvSpPr>
              <a:spLocks noChangeArrowheads="1"/>
            </p:cNvSpPr>
            <p:nvPr/>
          </p:nvSpPr>
          <p:spPr bwMode="auto">
            <a:xfrm>
              <a:off x="2981" y="3571"/>
              <a:ext cx="9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</p:grpSp>
      <p:grpSp>
        <p:nvGrpSpPr>
          <p:cNvPr id="217" name="Group 231"/>
          <p:cNvGrpSpPr>
            <a:grpSpLocks noChangeAspect="1"/>
          </p:cNvGrpSpPr>
          <p:nvPr/>
        </p:nvGrpSpPr>
        <p:grpSpPr bwMode="auto">
          <a:xfrm>
            <a:off x="5724525" y="4038600"/>
            <a:ext cx="2314575" cy="1811338"/>
            <a:chOff x="3550" y="2544"/>
            <a:chExt cx="1458" cy="1141"/>
          </a:xfrm>
        </p:grpSpPr>
        <p:sp>
          <p:nvSpPr>
            <p:cNvPr id="218" name="AutoShape 230"/>
            <p:cNvSpPr>
              <a:spLocks noChangeAspect="1" noChangeArrowheads="1" noTextEdit="1"/>
            </p:cNvSpPr>
            <p:nvPr/>
          </p:nvSpPr>
          <p:spPr bwMode="auto">
            <a:xfrm>
              <a:off x="3550" y="2544"/>
              <a:ext cx="1324" cy="1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9" name="Rectangle 232"/>
            <p:cNvSpPr>
              <a:spLocks noChangeArrowheads="1"/>
            </p:cNvSpPr>
            <p:nvPr/>
          </p:nvSpPr>
          <p:spPr bwMode="auto">
            <a:xfrm>
              <a:off x="3561" y="2556"/>
              <a:ext cx="1303" cy="1116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0" name="Rectangle 233"/>
            <p:cNvSpPr>
              <a:spLocks noChangeArrowheads="1"/>
            </p:cNvSpPr>
            <p:nvPr/>
          </p:nvSpPr>
          <p:spPr bwMode="auto">
            <a:xfrm>
              <a:off x="3561" y="2556"/>
              <a:ext cx="1303" cy="1116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1" name="Rectangle 234"/>
            <p:cNvSpPr>
              <a:spLocks noChangeArrowheads="1"/>
            </p:cNvSpPr>
            <p:nvPr/>
          </p:nvSpPr>
          <p:spPr bwMode="auto">
            <a:xfrm>
              <a:off x="3562" y="2558"/>
              <a:ext cx="1300" cy="1114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2" name="Rectangle 235"/>
            <p:cNvSpPr>
              <a:spLocks noChangeArrowheads="1"/>
            </p:cNvSpPr>
            <p:nvPr/>
          </p:nvSpPr>
          <p:spPr bwMode="auto">
            <a:xfrm>
              <a:off x="3562" y="2558"/>
              <a:ext cx="1300" cy="1114"/>
            </a:xfrm>
            <a:prstGeom prst="rect">
              <a:avLst/>
            </a:prstGeom>
            <a:solidFill>
              <a:srgbClr val="EAF2F3"/>
            </a:solidFill>
            <a:ln w="1">
              <a:solidFill>
                <a:srgbClr val="EAF2F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3" name="Rectangle 236"/>
            <p:cNvSpPr>
              <a:spLocks noChangeArrowheads="1"/>
            </p:cNvSpPr>
            <p:nvPr/>
          </p:nvSpPr>
          <p:spPr bwMode="auto">
            <a:xfrm>
              <a:off x="3690" y="2720"/>
              <a:ext cx="1139" cy="751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4" name="Rectangle 237"/>
            <p:cNvSpPr>
              <a:spLocks noChangeArrowheads="1"/>
            </p:cNvSpPr>
            <p:nvPr/>
          </p:nvSpPr>
          <p:spPr bwMode="auto">
            <a:xfrm>
              <a:off x="3690" y="2720"/>
              <a:ext cx="1139" cy="751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" name="Line 238"/>
            <p:cNvSpPr>
              <a:spLocks noChangeShapeType="1"/>
            </p:cNvSpPr>
            <p:nvPr/>
          </p:nvSpPr>
          <p:spPr bwMode="auto">
            <a:xfrm>
              <a:off x="3690" y="3472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6" name="Line 239"/>
            <p:cNvSpPr>
              <a:spLocks noChangeShapeType="1"/>
            </p:cNvSpPr>
            <p:nvPr/>
          </p:nvSpPr>
          <p:spPr bwMode="auto">
            <a:xfrm>
              <a:off x="3690" y="3472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7" name="Line 240"/>
            <p:cNvSpPr>
              <a:spLocks noChangeShapeType="1"/>
            </p:cNvSpPr>
            <p:nvPr/>
          </p:nvSpPr>
          <p:spPr bwMode="auto">
            <a:xfrm>
              <a:off x="3690" y="3295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8" name="Line 241"/>
            <p:cNvSpPr>
              <a:spLocks noChangeShapeType="1"/>
            </p:cNvSpPr>
            <p:nvPr/>
          </p:nvSpPr>
          <p:spPr bwMode="auto">
            <a:xfrm>
              <a:off x="3690" y="3295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9" name="Line 242"/>
            <p:cNvSpPr>
              <a:spLocks noChangeShapeType="1"/>
            </p:cNvSpPr>
            <p:nvPr/>
          </p:nvSpPr>
          <p:spPr bwMode="auto">
            <a:xfrm>
              <a:off x="3690" y="3118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0" name="Line 243"/>
            <p:cNvSpPr>
              <a:spLocks noChangeShapeType="1"/>
            </p:cNvSpPr>
            <p:nvPr/>
          </p:nvSpPr>
          <p:spPr bwMode="auto">
            <a:xfrm>
              <a:off x="3690" y="3118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1" name="Line 244"/>
            <p:cNvSpPr>
              <a:spLocks noChangeShapeType="1"/>
            </p:cNvSpPr>
            <p:nvPr/>
          </p:nvSpPr>
          <p:spPr bwMode="auto">
            <a:xfrm>
              <a:off x="3690" y="2941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2" name="Line 245"/>
            <p:cNvSpPr>
              <a:spLocks noChangeShapeType="1"/>
            </p:cNvSpPr>
            <p:nvPr/>
          </p:nvSpPr>
          <p:spPr bwMode="auto">
            <a:xfrm>
              <a:off x="3690" y="2941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3" name="Line 246"/>
            <p:cNvSpPr>
              <a:spLocks noChangeShapeType="1"/>
            </p:cNvSpPr>
            <p:nvPr/>
          </p:nvSpPr>
          <p:spPr bwMode="auto">
            <a:xfrm>
              <a:off x="3690" y="2765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4" name="Line 247"/>
            <p:cNvSpPr>
              <a:spLocks noChangeShapeType="1"/>
            </p:cNvSpPr>
            <p:nvPr/>
          </p:nvSpPr>
          <p:spPr bwMode="auto">
            <a:xfrm>
              <a:off x="3690" y="2765"/>
              <a:ext cx="1139" cy="1"/>
            </a:xfrm>
            <a:prstGeom prst="line">
              <a:avLst/>
            </a:prstGeom>
            <a:noFill/>
            <a:ln w="3">
              <a:solidFill>
                <a:srgbClr val="EAF2F3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5" name="Rectangle 248"/>
            <p:cNvSpPr>
              <a:spLocks noChangeArrowheads="1"/>
            </p:cNvSpPr>
            <p:nvPr/>
          </p:nvSpPr>
          <p:spPr bwMode="auto">
            <a:xfrm>
              <a:off x="3765" y="2907"/>
              <a:ext cx="212" cy="564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6" name="Rectangle 249"/>
            <p:cNvSpPr>
              <a:spLocks noChangeArrowheads="1"/>
            </p:cNvSpPr>
            <p:nvPr/>
          </p:nvSpPr>
          <p:spPr bwMode="auto">
            <a:xfrm>
              <a:off x="3765" y="2907"/>
              <a:ext cx="212" cy="564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7" name="Rectangle 250"/>
            <p:cNvSpPr>
              <a:spLocks noChangeArrowheads="1"/>
            </p:cNvSpPr>
            <p:nvPr/>
          </p:nvSpPr>
          <p:spPr bwMode="auto">
            <a:xfrm>
              <a:off x="3977" y="2759"/>
              <a:ext cx="212" cy="71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8" name="Rectangle 251"/>
            <p:cNvSpPr>
              <a:spLocks noChangeArrowheads="1"/>
            </p:cNvSpPr>
            <p:nvPr/>
          </p:nvSpPr>
          <p:spPr bwMode="auto">
            <a:xfrm>
              <a:off x="3977" y="2759"/>
              <a:ext cx="212" cy="712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9" name="Rectangle 252"/>
            <p:cNvSpPr>
              <a:spLocks noChangeArrowheads="1"/>
            </p:cNvSpPr>
            <p:nvPr/>
          </p:nvSpPr>
          <p:spPr bwMode="auto">
            <a:xfrm>
              <a:off x="4331" y="2972"/>
              <a:ext cx="211" cy="49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0" name="Rectangle 253"/>
            <p:cNvSpPr>
              <a:spLocks noChangeArrowheads="1"/>
            </p:cNvSpPr>
            <p:nvPr/>
          </p:nvSpPr>
          <p:spPr bwMode="auto">
            <a:xfrm>
              <a:off x="4331" y="2972"/>
              <a:ext cx="211" cy="499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1" name="Rectangle 254"/>
            <p:cNvSpPr>
              <a:spLocks noChangeArrowheads="1"/>
            </p:cNvSpPr>
            <p:nvPr/>
          </p:nvSpPr>
          <p:spPr bwMode="auto">
            <a:xfrm>
              <a:off x="4542" y="2855"/>
              <a:ext cx="211" cy="616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2" name="Rectangle 255"/>
            <p:cNvSpPr>
              <a:spLocks noChangeArrowheads="1"/>
            </p:cNvSpPr>
            <p:nvPr/>
          </p:nvSpPr>
          <p:spPr bwMode="auto">
            <a:xfrm>
              <a:off x="4542" y="2855"/>
              <a:ext cx="211" cy="616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3" name="Line 256"/>
            <p:cNvSpPr>
              <a:spLocks noChangeShapeType="1"/>
            </p:cNvSpPr>
            <p:nvPr/>
          </p:nvSpPr>
          <p:spPr bwMode="auto">
            <a:xfrm flipV="1">
              <a:off x="3690" y="2720"/>
              <a:ext cx="1" cy="75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4" name="Line 257"/>
            <p:cNvSpPr>
              <a:spLocks noChangeShapeType="1"/>
            </p:cNvSpPr>
            <p:nvPr/>
          </p:nvSpPr>
          <p:spPr bwMode="auto">
            <a:xfrm flipV="1">
              <a:off x="3690" y="2720"/>
              <a:ext cx="1" cy="75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5" name="Line 258"/>
            <p:cNvSpPr>
              <a:spLocks noChangeShapeType="1"/>
            </p:cNvSpPr>
            <p:nvPr/>
          </p:nvSpPr>
          <p:spPr bwMode="auto">
            <a:xfrm flipH="1">
              <a:off x="3677" y="3472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6" name="Line 259"/>
            <p:cNvSpPr>
              <a:spLocks noChangeShapeType="1"/>
            </p:cNvSpPr>
            <p:nvPr/>
          </p:nvSpPr>
          <p:spPr bwMode="auto">
            <a:xfrm flipH="1">
              <a:off x="3677" y="3472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7" name="Rectangle 260"/>
            <p:cNvSpPr>
              <a:spLocks noChangeArrowheads="1"/>
            </p:cNvSpPr>
            <p:nvPr/>
          </p:nvSpPr>
          <p:spPr bwMode="auto">
            <a:xfrm rot="-5400000">
              <a:off x="3636" y="3444"/>
              <a:ext cx="3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248" name="Rectangle 261"/>
            <p:cNvSpPr>
              <a:spLocks noChangeArrowheads="1"/>
            </p:cNvSpPr>
            <p:nvPr/>
          </p:nvSpPr>
          <p:spPr bwMode="auto">
            <a:xfrm rot="-5400000">
              <a:off x="3636" y="3444"/>
              <a:ext cx="3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de-DE"/>
            </a:p>
          </p:txBody>
        </p:sp>
        <p:sp>
          <p:nvSpPr>
            <p:cNvPr id="249" name="Line 262"/>
            <p:cNvSpPr>
              <a:spLocks noChangeShapeType="1"/>
            </p:cNvSpPr>
            <p:nvPr/>
          </p:nvSpPr>
          <p:spPr bwMode="auto">
            <a:xfrm flipH="1">
              <a:off x="3677" y="3295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0" name="Line 263"/>
            <p:cNvSpPr>
              <a:spLocks noChangeShapeType="1"/>
            </p:cNvSpPr>
            <p:nvPr/>
          </p:nvSpPr>
          <p:spPr bwMode="auto">
            <a:xfrm flipH="1">
              <a:off x="3677" y="3295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1" name="Rectangle 264"/>
            <p:cNvSpPr>
              <a:spLocks noChangeArrowheads="1"/>
            </p:cNvSpPr>
            <p:nvPr/>
          </p:nvSpPr>
          <p:spPr bwMode="auto">
            <a:xfrm rot="-5400000">
              <a:off x="3632" y="3267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.1</a:t>
              </a:r>
              <a:endParaRPr lang="de-DE"/>
            </a:p>
          </p:txBody>
        </p:sp>
        <p:sp>
          <p:nvSpPr>
            <p:cNvPr id="252" name="Rectangle 265"/>
            <p:cNvSpPr>
              <a:spLocks noChangeArrowheads="1"/>
            </p:cNvSpPr>
            <p:nvPr/>
          </p:nvSpPr>
          <p:spPr bwMode="auto">
            <a:xfrm rot="-5400000">
              <a:off x="3632" y="3267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.1</a:t>
              </a:r>
              <a:endParaRPr lang="de-DE"/>
            </a:p>
          </p:txBody>
        </p:sp>
        <p:sp>
          <p:nvSpPr>
            <p:cNvPr id="253" name="Line 266"/>
            <p:cNvSpPr>
              <a:spLocks noChangeShapeType="1"/>
            </p:cNvSpPr>
            <p:nvPr/>
          </p:nvSpPr>
          <p:spPr bwMode="auto">
            <a:xfrm flipH="1">
              <a:off x="3677" y="3118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4" name="Line 267"/>
            <p:cNvSpPr>
              <a:spLocks noChangeShapeType="1"/>
            </p:cNvSpPr>
            <p:nvPr/>
          </p:nvSpPr>
          <p:spPr bwMode="auto">
            <a:xfrm flipH="1">
              <a:off x="3677" y="3118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5" name="Rectangle 268"/>
            <p:cNvSpPr>
              <a:spLocks noChangeArrowheads="1"/>
            </p:cNvSpPr>
            <p:nvPr/>
          </p:nvSpPr>
          <p:spPr bwMode="auto">
            <a:xfrm rot="-5400000">
              <a:off x="3632" y="3090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256" name="Rectangle 269"/>
            <p:cNvSpPr>
              <a:spLocks noChangeArrowheads="1"/>
            </p:cNvSpPr>
            <p:nvPr/>
          </p:nvSpPr>
          <p:spPr bwMode="auto">
            <a:xfrm rot="-5400000">
              <a:off x="3632" y="3090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.2</a:t>
              </a:r>
              <a:endParaRPr lang="de-DE"/>
            </a:p>
          </p:txBody>
        </p:sp>
        <p:sp>
          <p:nvSpPr>
            <p:cNvPr id="257" name="Line 270"/>
            <p:cNvSpPr>
              <a:spLocks noChangeShapeType="1"/>
            </p:cNvSpPr>
            <p:nvPr/>
          </p:nvSpPr>
          <p:spPr bwMode="auto">
            <a:xfrm flipH="1">
              <a:off x="3677" y="2941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8" name="Line 271"/>
            <p:cNvSpPr>
              <a:spLocks noChangeShapeType="1"/>
            </p:cNvSpPr>
            <p:nvPr/>
          </p:nvSpPr>
          <p:spPr bwMode="auto">
            <a:xfrm flipH="1">
              <a:off x="3677" y="2941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9" name="Rectangle 272"/>
            <p:cNvSpPr>
              <a:spLocks noChangeArrowheads="1"/>
            </p:cNvSpPr>
            <p:nvPr/>
          </p:nvSpPr>
          <p:spPr bwMode="auto">
            <a:xfrm rot="-5400000">
              <a:off x="3632" y="2913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.3</a:t>
              </a:r>
              <a:endParaRPr lang="de-DE"/>
            </a:p>
          </p:txBody>
        </p:sp>
        <p:sp>
          <p:nvSpPr>
            <p:cNvPr id="260" name="Rectangle 273"/>
            <p:cNvSpPr>
              <a:spLocks noChangeArrowheads="1"/>
            </p:cNvSpPr>
            <p:nvPr/>
          </p:nvSpPr>
          <p:spPr bwMode="auto">
            <a:xfrm rot="-5400000">
              <a:off x="3632" y="2913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.3</a:t>
              </a:r>
              <a:endParaRPr lang="de-DE"/>
            </a:p>
          </p:txBody>
        </p:sp>
        <p:sp>
          <p:nvSpPr>
            <p:cNvPr id="261" name="Line 274"/>
            <p:cNvSpPr>
              <a:spLocks noChangeShapeType="1"/>
            </p:cNvSpPr>
            <p:nvPr/>
          </p:nvSpPr>
          <p:spPr bwMode="auto">
            <a:xfrm flipH="1">
              <a:off x="3677" y="2765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2" name="Line 275"/>
            <p:cNvSpPr>
              <a:spLocks noChangeShapeType="1"/>
            </p:cNvSpPr>
            <p:nvPr/>
          </p:nvSpPr>
          <p:spPr bwMode="auto">
            <a:xfrm flipH="1">
              <a:off x="3677" y="2765"/>
              <a:ext cx="13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3" name="Rectangle 276"/>
            <p:cNvSpPr>
              <a:spLocks noChangeArrowheads="1"/>
            </p:cNvSpPr>
            <p:nvPr/>
          </p:nvSpPr>
          <p:spPr bwMode="auto">
            <a:xfrm rot="-5400000">
              <a:off x="3632" y="2737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264" name="Rectangle 277"/>
            <p:cNvSpPr>
              <a:spLocks noChangeArrowheads="1"/>
            </p:cNvSpPr>
            <p:nvPr/>
          </p:nvSpPr>
          <p:spPr bwMode="auto">
            <a:xfrm rot="-5400000">
              <a:off x="3632" y="2737"/>
              <a:ext cx="4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.4</a:t>
              </a:r>
              <a:endParaRPr lang="de-DE"/>
            </a:p>
          </p:txBody>
        </p:sp>
        <p:sp>
          <p:nvSpPr>
            <p:cNvPr id="265" name="Rectangle 278"/>
            <p:cNvSpPr>
              <a:spLocks noChangeArrowheads="1"/>
            </p:cNvSpPr>
            <p:nvPr/>
          </p:nvSpPr>
          <p:spPr bwMode="auto">
            <a:xfrm rot="-5400000">
              <a:off x="3565" y="3068"/>
              <a:ext cx="10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266" name="Rectangle 279"/>
            <p:cNvSpPr>
              <a:spLocks noChangeArrowheads="1"/>
            </p:cNvSpPr>
            <p:nvPr/>
          </p:nvSpPr>
          <p:spPr bwMode="auto">
            <a:xfrm rot="-5400000">
              <a:off x="3565" y="3068"/>
              <a:ext cx="102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Value</a:t>
              </a:r>
              <a:endParaRPr lang="de-DE"/>
            </a:p>
          </p:txBody>
        </p:sp>
        <p:sp>
          <p:nvSpPr>
            <p:cNvPr id="267" name="Line 280"/>
            <p:cNvSpPr>
              <a:spLocks noChangeShapeType="1"/>
            </p:cNvSpPr>
            <p:nvPr/>
          </p:nvSpPr>
          <p:spPr bwMode="auto">
            <a:xfrm>
              <a:off x="3690" y="3472"/>
              <a:ext cx="113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8" name="Line 281"/>
            <p:cNvSpPr>
              <a:spLocks noChangeShapeType="1"/>
            </p:cNvSpPr>
            <p:nvPr/>
          </p:nvSpPr>
          <p:spPr bwMode="auto">
            <a:xfrm>
              <a:off x="3690" y="3472"/>
              <a:ext cx="1139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9" name="Rectangle 282"/>
            <p:cNvSpPr>
              <a:spLocks noChangeArrowheads="1"/>
            </p:cNvSpPr>
            <p:nvPr/>
          </p:nvSpPr>
          <p:spPr bwMode="auto">
            <a:xfrm>
              <a:off x="3948" y="3488"/>
              <a:ext cx="5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/>
            </a:p>
          </p:txBody>
        </p:sp>
        <p:sp>
          <p:nvSpPr>
            <p:cNvPr id="270" name="Rectangle 283"/>
            <p:cNvSpPr>
              <a:spLocks noChangeArrowheads="1"/>
            </p:cNvSpPr>
            <p:nvPr/>
          </p:nvSpPr>
          <p:spPr bwMode="auto">
            <a:xfrm>
              <a:off x="3948" y="3488"/>
              <a:ext cx="58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No</a:t>
              </a:r>
              <a:endParaRPr lang="de-DE"/>
            </a:p>
          </p:txBody>
        </p:sp>
        <p:sp>
          <p:nvSpPr>
            <p:cNvPr id="271" name="Rectangle 284"/>
            <p:cNvSpPr>
              <a:spLocks noChangeArrowheads="1"/>
            </p:cNvSpPr>
            <p:nvPr/>
          </p:nvSpPr>
          <p:spPr bwMode="auto">
            <a:xfrm>
              <a:off x="4505" y="3488"/>
              <a:ext cx="7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/>
            </a:p>
          </p:txBody>
        </p:sp>
        <p:sp>
          <p:nvSpPr>
            <p:cNvPr id="272" name="Rectangle 285"/>
            <p:cNvSpPr>
              <a:spLocks noChangeArrowheads="1"/>
            </p:cNvSpPr>
            <p:nvPr/>
          </p:nvSpPr>
          <p:spPr bwMode="auto">
            <a:xfrm>
              <a:off x="4505" y="3488"/>
              <a:ext cx="7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Yes</a:t>
              </a:r>
              <a:endParaRPr lang="de-DE"/>
            </a:p>
          </p:txBody>
        </p:sp>
        <p:sp>
          <p:nvSpPr>
            <p:cNvPr id="273" name="Rectangle 286"/>
            <p:cNvSpPr>
              <a:spLocks noChangeArrowheads="1"/>
            </p:cNvSpPr>
            <p:nvPr/>
          </p:nvSpPr>
          <p:spPr bwMode="auto">
            <a:xfrm>
              <a:off x="4162" y="2665"/>
              <a:ext cx="25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600" b="1" i="1">
                  <a:solidFill>
                    <a:srgbClr val="000000"/>
                  </a:solidFill>
                  <a:latin typeface="Arial" pitchFamily="34" charset="0"/>
                </a:rPr>
                <a:t>By savings</a:t>
              </a:r>
              <a:endParaRPr lang="de-DE" sz="600" b="1" i="1"/>
            </a:p>
          </p:txBody>
        </p:sp>
        <p:sp>
          <p:nvSpPr>
            <p:cNvPr id="274" name="Rectangle 287"/>
            <p:cNvSpPr>
              <a:spLocks noChangeArrowheads="1"/>
            </p:cNvSpPr>
            <p:nvPr/>
          </p:nvSpPr>
          <p:spPr bwMode="auto">
            <a:xfrm>
              <a:off x="4162" y="2665"/>
              <a:ext cx="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de-DE" sz="600" b="1" i="1"/>
            </a:p>
          </p:txBody>
        </p:sp>
        <p:sp>
          <p:nvSpPr>
            <p:cNvPr id="275" name="Rectangle 288"/>
            <p:cNvSpPr>
              <a:spLocks noChangeArrowheads="1"/>
            </p:cNvSpPr>
            <p:nvPr/>
          </p:nvSpPr>
          <p:spPr bwMode="auto">
            <a:xfrm>
              <a:off x="3750" y="2558"/>
              <a:ext cx="125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700" b="1">
                  <a:latin typeface="Arial" pitchFamily="34" charset="0"/>
                </a:rPr>
                <a:t>Actual Yield (AY) and Subsidy Free Yield(SFY) </a:t>
              </a:r>
              <a:endParaRPr lang="de-DE" b="1"/>
            </a:p>
          </p:txBody>
        </p:sp>
        <p:sp>
          <p:nvSpPr>
            <p:cNvPr id="276" name="Rectangle 289"/>
            <p:cNvSpPr>
              <a:spLocks noChangeArrowheads="1"/>
            </p:cNvSpPr>
            <p:nvPr/>
          </p:nvSpPr>
          <p:spPr bwMode="auto">
            <a:xfrm>
              <a:off x="3750" y="2596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de-DE" b="1"/>
            </a:p>
          </p:txBody>
        </p:sp>
        <p:sp>
          <p:nvSpPr>
            <p:cNvPr id="277" name="Rectangle 290"/>
            <p:cNvSpPr>
              <a:spLocks noChangeArrowheads="1"/>
            </p:cNvSpPr>
            <p:nvPr/>
          </p:nvSpPr>
          <p:spPr bwMode="auto">
            <a:xfrm>
              <a:off x="4013" y="3547"/>
              <a:ext cx="493" cy="73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8" name="Rectangle 291"/>
            <p:cNvSpPr>
              <a:spLocks noChangeArrowheads="1"/>
            </p:cNvSpPr>
            <p:nvPr/>
          </p:nvSpPr>
          <p:spPr bwMode="auto">
            <a:xfrm>
              <a:off x="4013" y="3547"/>
              <a:ext cx="493" cy="73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9" name="Rectangle 292"/>
            <p:cNvSpPr>
              <a:spLocks noChangeArrowheads="1"/>
            </p:cNvSpPr>
            <p:nvPr/>
          </p:nvSpPr>
          <p:spPr bwMode="auto">
            <a:xfrm>
              <a:off x="4027" y="3564"/>
              <a:ext cx="122" cy="3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0" name="Rectangle 293"/>
            <p:cNvSpPr>
              <a:spLocks noChangeArrowheads="1"/>
            </p:cNvSpPr>
            <p:nvPr/>
          </p:nvSpPr>
          <p:spPr bwMode="auto">
            <a:xfrm>
              <a:off x="4027" y="3564"/>
              <a:ext cx="122" cy="38"/>
            </a:xfrm>
            <a:prstGeom prst="rect">
              <a:avLst/>
            </a:prstGeom>
            <a:solidFill>
              <a:srgbClr val="1A476F"/>
            </a:solidFill>
            <a:ln w="0">
              <a:solidFill>
                <a:srgbClr val="1A476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1" name="Rectangle 294"/>
            <p:cNvSpPr>
              <a:spLocks noChangeArrowheads="1"/>
            </p:cNvSpPr>
            <p:nvPr/>
          </p:nvSpPr>
          <p:spPr bwMode="auto">
            <a:xfrm>
              <a:off x="4261" y="3564"/>
              <a:ext cx="121" cy="3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2" name="Rectangle 295"/>
            <p:cNvSpPr>
              <a:spLocks noChangeArrowheads="1"/>
            </p:cNvSpPr>
            <p:nvPr/>
          </p:nvSpPr>
          <p:spPr bwMode="auto">
            <a:xfrm>
              <a:off x="4261" y="3564"/>
              <a:ext cx="121" cy="38"/>
            </a:xfrm>
            <a:prstGeom prst="rect">
              <a:avLst/>
            </a:prstGeom>
            <a:solidFill>
              <a:srgbClr val="90353B"/>
            </a:solidFill>
            <a:ln w="0">
              <a:solidFill>
                <a:srgbClr val="90353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3" name="Rectangle 296"/>
            <p:cNvSpPr>
              <a:spLocks noChangeArrowheads="1"/>
            </p:cNvSpPr>
            <p:nvPr/>
          </p:nvSpPr>
          <p:spPr bwMode="auto">
            <a:xfrm>
              <a:off x="4169" y="3563"/>
              <a:ext cx="61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284" name="Rectangle 297"/>
            <p:cNvSpPr>
              <a:spLocks noChangeArrowheads="1"/>
            </p:cNvSpPr>
            <p:nvPr/>
          </p:nvSpPr>
          <p:spPr bwMode="auto">
            <a:xfrm>
              <a:off x="4169" y="3563"/>
              <a:ext cx="61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AY</a:t>
              </a:r>
              <a:endParaRPr lang="de-DE"/>
            </a:p>
          </p:txBody>
        </p:sp>
        <p:sp>
          <p:nvSpPr>
            <p:cNvPr id="285" name="Rectangle 298"/>
            <p:cNvSpPr>
              <a:spLocks noChangeArrowheads="1"/>
            </p:cNvSpPr>
            <p:nvPr/>
          </p:nvSpPr>
          <p:spPr bwMode="auto">
            <a:xfrm>
              <a:off x="4403" y="3563"/>
              <a:ext cx="107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  <p:sp>
          <p:nvSpPr>
            <p:cNvPr id="286" name="Rectangle 299"/>
            <p:cNvSpPr>
              <a:spLocks noChangeArrowheads="1"/>
            </p:cNvSpPr>
            <p:nvPr/>
          </p:nvSpPr>
          <p:spPr bwMode="auto">
            <a:xfrm>
              <a:off x="4403" y="3563"/>
              <a:ext cx="107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500">
                  <a:solidFill>
                    <a:srgbClr val="000000"/>
                  </a:solidFill>
                  <a:latin typeface="Arial" pitchFamily="34" charset="0"/>
                </a:rPr>
                <a:t>NSFY</a:t>
              </a:r>
              <a:endParaRPr lang="de-DE"/>
            </a:p>
          </p:txBody>
        </p:sp>
      </p:grpSp>
      <p:sp>
        <p:nvSpPr>
          <p:cNvPr id="287" name="TextBox 28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/>
          </a:bodyPr>
          <a:lstStyle/>
          <a:p>
            <a:r>
              <a:rPr lang="de-DE" sz="2800" b="1" i="1" dirty="0" smtClean="0"/>
              <a:t>Important factors affecting the sustainability</a:t>
            </a:r>
            <a:endParaRPr lang="de-DE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b="1" u="sng" dirty="0" smtClean="0"/>
              <a:t>For MFIs which become subsidy-free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Increase in porfits results from</a:t>
            </a:r>
          </a:p>
          <a:p>
            <a:r>
              <a:rPr lang="de-DE" sz="2400" dirty="0" smtClean="0"/>
              <a:t>Increase in interest income from lending &amp; investment</a:t>
            </a:r>
          </a:p>
          <a:p>
            <a:r>
              <a:rPr lang="de-DE" sz="2400" dirty="0" smtClean="0"/>
              <a:t>Decrease in market lending rate....borrowing cheap</a:t>
            </a:r>
          </a:p>
          <a:p>
            <a:r>
              <a:rPr lang="de-DE" sz="2400" dirty="0" smtClean="0"/>
              <a:t>Elimination of revenue grants</a:t>
            </a:r>
          </a:p>
          <a:p>
            <a:pPr>
              <a:buNone/>
            </a:pPr>
            <a:r>
              <a:rPr lang="de-DE" sz="2400" b="1" u="sng" dirty="0" smtClean="0"/>
              <a:t>For MFIs which become subsidy-dependent</a:t>
            </a:r>
          </a:p>
          <a:p>
            <a:r>
              <a:rPr lang="de-DE" sz="2400" dirty="0" smtClean="0"/>
              <a:t>Increase in market lending rate</a:t>
            </a:r>
          </a:p>
          <a:p>
            <a:r>
              <a:rPr lang="de-DE" sz="2400" dirty="0" smtClean="0"/>
              <a:t>Decrease in actual cost of borrowing</a:t>
            </a:r>
          </a:p>
          <a:p>
            <a:r>
              <a:rPr lang="de-DE" sz="2400" dirty="0" smtClean="0"/>
              <a:t>Decrease in interest income from lending</a:t>
            </a:r>
          </a:p>
          <a:p>
            <a:r>
              <a:rPr lang="de-DE" sz="2400" dirty="0" smtClean="0"/>
              <a:t>Increase in revenue grants</a:t>
            </a:r>
          </a:p>
          <a:p>
            <a:pPr>
              <a:buNone/>
            </a:pP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rmAutofit/>
          </a:bodyPr>
          <a:lstStyle/>
          <a:p>
            <a:r>
              <a:rPr lang="de-DE" sz="2800" b="1" i="1" dirty="0" smtClean="0"/>
              <a:t>Conclusion</a:t>
            </a:r>
            <a:endParaRPr lang="de-DE" sz="2800" b="1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Microfinance sector is highly subsidized. </a:t>
            </a:r>
          </a:p>
          <a:p>
            <a:r>
              <a:rPr lang="de-DE" sz="2000" b="1" dirty="0" smtClean="0"/>
              <a:t>MFIs located in SA and Africa  have relatively low performance and thus are highly subsidized. LA MFIs perform better relative to the others.</a:t>
            </a:r>
          </a:p>
          <a:p>
            <a:r>
              <a:rPr lang="de-DE" sz="2000" b="1" dirty="0" smtClean="0"/>
              <a:t>MFIs with group lending features have relatively low perfromance while those which only lend to individuals perfrom relatively better.</a:t>
            </a:r>
          </a:p>
          <a:p>
            <a:r>
              <a:rPr lang="de-DE" sz="2000" b="1" dirty="0" smtClean="0"/>
              <a:t>MFIs with NGO and Bank status perform relatively low while those having NBFIs have perform better.</a:t>
            </a:r>
          </a:p>
          <a:p>
            <a:r>
              <a:rPr lang="de-DE" sz="2000" b="1" dirty="0" smtClean="0"/>
              <a:t>MFIs providing other services  and regulated relatively perform low with high subsidy dependence.</a:t>
            </a:r>
          </a:p>
          <a:p>
            <a:r>
              <a:rPr lang="en-US" sz="2000" b="1" dirty="0" smtClean="0"/>
              <a:t>Conventional financial ratios do not depict the reality. The results show that when adjusted for subsidies, the financial performance of MFIs decline substantially.</a:t>
            </a:r>
            <a:endParaRPr lang="de-DE" sz="2000" b="1" dirty="0" smtClean="0"/>
          </a:p>
          <a:p>
            <a:endParaRPr lang="de-DE" sz="2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1142976" y="785794"/>
            <a:ext cx="6643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de-DE" sz="20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4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Objectives of the Study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4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4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Estimating the performance</a:t>
            </a:r>
          </a:p>
          <a:p>
            <a:pPr>
              <a:buFont typeface="Wingdings" pitchFamily="2" charset="2"/>
              <a:buChar char="Ø"/>
            </a:pPr>
            <a:r>
              <a:rPr lang="de-DE" sz="2400" b="1" u="sng" dirty="0" smtClean="0">
                <a:latin typeface="+mj-lt"/>
              </a:rPr>
              <a:t>Subsidy Dependence Index (SDI)</a:t>
            </a:r>
          </a:p>
          <a:p>
            <a:pPr>
              <a:buFontTx/>
              <a:buNone/>
            </a:pPr>
            <a:r>
              <a:rPr lang="de-DE" sz="2000" b="1" i="1" dirty="0" smtClean="0"/>
              <a:t>	</a:t>
            </a:r>
            <a:r>
              <a:rPr lang="de-DE" sz="2000" b="1" i="1" dirty="0" smtClean="0">
                <a:latin typeface="+mj-lt"/>
              </a:rPr>
              <a:t>Introduction --- Theoretical Framework --- Data 	Sources--- Descriptive Analysis</a:t>
            </a:r>
          </a:p>
          <a:p>
            <a:pPr>
              <a:buFont typeface="Wingdings" pitchFamily="2" charset="2"/>
              <a:buChar char="Ø"/>
            </a:pPr>
            <a:r>
              <a:rPr lang="de-DE" sz="2400" b="1" u="sng" dirty="0" smtClean="0">
                <a:latin typeface="+mj-lt"/>
              </a:rPr>
              <a:t>With &amp; without subsidy analysis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e-DE" sz="24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i="1" dirty="0" smtClean="0"/>
              <a:t>Policy Implications</a:t>
            </a:r>
            <a:endParaRPr lang="de-DE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For governments and donors, measurement of social cost of subsidization helps them taking informed policy decisions in making the best use of public funds earmarked for the poor</a:t>
            </a:r>
          </a:p>
          <a:p>
            <a:r>
              <a:rPr lang="en-US" sz="2400" b="1" dirty="0" smtClean="0"/>
              <a:t>for the microfinance practitioners, the essay not only puts a price tag on their institution in terms of costs to the society but also pins down the important factors which contribute towards financial sustainability by reducing subsidy  dependence</a:t>
            </a:r>
          </a:p>
          <a:p>
            <a:r>
              <a:rPr lang="de-DE" sz="2400" b="1" dirty="0" smtClean="0"/>
              <a:t>for social </a:t>
            </a:r>
            <a:r>
              <a:rPr lang="en-US" sz="2400" b="1" dirty="0" smtClean="0"/>
              <a:t>investors, it serves as a guide to the in evaluating their investment in projects which increase the public wealth of the society at large</a:t>
            </a:r>
          </a:p>
          <a:p>
            <a:r>
              <a:rPr lang="de-DE" sz="2400" b="1" dirty="0" smtClean="0"/>
              <a:t>for microfinance clients, it </a:t>
            </a:r>
            <a:r>
              <a:rPr lang="en-US" sz="2400" b="1" dirty="0" smtClean="0"/>
              <a:t>is awareness towards the importance of transparent prices in microfinance particularly for those clients to whom MFIs charge exorbitant interest rates</a:t>
            </a:r>
            <a:r>
              <a:rPr lang="en-US" sz="2400" dirty="0" smtClean="0"/>
              <a:t>.</a:t>
            </a:r>
            <a:endParaRPr lang="de-DE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1714512"/>
          </a:xfrm>
        </p:spPr>
        <p:txBody>
          <a:bodyPr/>
          <a:lstStyle/>
          <a:p>
            <a:r>
              <a:rPr lang="de-DE" b="1" i="1" dirty="0" smtClean="0"/>
              <a:t>Thanks for your attention</a:t>
            </a:r>
            <a:endParaRPr lang="de-DE" b="1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06488"/>
            <a:ext cx="77724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 of the study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2910" y="1671638"/>
            <a:ext cx="7815290" cy="4256087"/>
          </a:xfrm>
          <a:prstGeom prst="rect">
            <a:avLst/>
          </a:prstGeom>
        </p:spPr>
        <p:txBody>
          <a:bodyPr/>
          <a:lstStyle/>
          <a:p>
            <a:r>
              <a:rPr lang="en-US" sz="2400" b="1" i="1" u="sng" dirty="0" smtClean="0"/>
              <a:t>In General</a:t>
            </a:r>
            <a:r>
              <a:rPr lang="en-US" sz="2400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“To make the case for subsidy-adjustments when it comes to evaluation of the performance of microfinance”</a:t>
            </a:r>
          </a:p>
          <a:p>
            <a:r>
              <a:rPr lang="en-US" sz="2400" b="1" i="1" u="sng" dirty="0" smtClean="0"/>
              <a:t>And in particular</a:t>
            </a:r>
            <a:r>
              <a:rPr lang="en-US" sz="2400" b="1" i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200" b="1" dirty="0" smtClean="0"/>
              <a:t>to calculate a decent measure of sustainability of microfinance taking into account the subsidies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 calculate how much the subsidization of Microfinance costs to the society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How subsidization of microfinance relates to various organizational and institutional factors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 To pin down the factors affecting the sustainability of microfinance </a:t>
            </a:r>
            <a:endParaRPr lang="de-DE" sz="2200" b="1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de-DE" sz="3100" b="1" i="1" dirty="0" smtClean="0"/>
              <a:t/>
            </a:r>
            <a:br>
              <a:rPr lang="de-DE" sz="3100" b="1" i="1" dirty="0" smtClean="0"/>
            </a:br>
            <a:r>
              <a:rPr lang="de-DE" sz="3100" b="1" i="1" dirty="0" smtClean="0"/>
              <a:t/>
            </a:r>
            <a:br>
              <a:rPr lang="de-DE" sz="3100" b="1" i="1" dirty="0" smtClean="0"/>
            </a:br>
            <a:r>
              <a:rPr lang="de-DE" sz="3100" b="1" i="1" dirty="0" smtClean="0"/>
              <a:t>Motivation</a:t>
            </a:r>
            <a:r>
              <a:rPr lang="de-DE" dirty="0" smtClean="0">
                <a:solidFill>
                  <a:schemeClr val="accent1"/>
                </a:solidFill>
              </a:rPr>
              <a:t/>
            </a:r>
            <a:br>
              <a:rPr lang="de-DE" dirty="0" smtClean="0">
                <a:solidFill>
                  <a:schemeClr val="accent1"/>
                </a:solidFill>
              </a:rPr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90000"/>
              <a:buFont typeface="Wingdings" pitchFamily="2" charset="2"/>
              <a:buChar char="Ø"/>
            </a:pPr>
            <a:r>
              <a:rPr lang="de-DE" sz="2400" b="1" dirty="0" smtClean="0"/>
              <a:t>Incorporation of role of subsidies in the performance evaluation of MFIs: a neglected area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Char char="Ø"/>
            </a:pPr>
            <a:r>
              <a:rPr lang="de-DE" sz="2400" b="1" dirty="0" smtClean="0"/>
              <a:t>Win-Win proposition?: the promise of Microfinance for strong social performance alongwith financial self sustainability remains unmet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Char char="Ø"/>
            </a:pPr>
            <a:r>
              <a:rPr lang="de-DE" sz="2400" b="1" dirty="0" smtClean="0"/>
              <a:t>The recent drive towards commercialization of Microfinance</a:t>
            </a:r>
          </a:p>
          <a:p>
            <a:pPr>
              <a:buClr>
                <a:schemeClr val="accent1"/>
              </a:buClr>
              <a:buSzPct val="90000"/>
              <a:buFont typeface="Wingdings" pitchFamily="2" charset="2"/>
              <a:buChar char="Ø"/>
            </a:pPr>
            <a:r>
              <a:rPr lang="de-DE" sz="2400" b="1" dirty="0" smtClean="0"/>
              <a:t>The importance of the impact of various strategic, organisational and operational variables on the efficiency of Microfinance Institutions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1" y="2214554"/>
          <a:ext cx="6858048" cy="2606040"/>
        </p:xfrm>
        <a:graphic>
          <a:graphicData uri="http://schemas.openxmlformats.org/drawingml/2006/table">
            <a:tbl>
              <a:tblPr/>
              <a:tblGrid>
                <a:gridCol w="2286016"/>
                <a:gridCol w="2286016"/>
                <a:gridCol w="2286016"/>
              </a:tblGrid>
              <a:tr h="3265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Calibri"/>
                          <a:cs typeface="Times New Roman"/>
                        </a:rPr>
                        <a:t>TYPE</a:t>
                      </a:r>
                      <a:endParaRPr lang="de-DE" sz="18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Calibri"/>
                          <a:cs typeface="Times New Roman"/>
                        </a:rPr>
                        <a:t>Notation</a:t>
                      </a:r>
                      <a:endParaRPr lang="de-DE" sz="18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Calibri"/>
                          <a:cs typeface="Times New Roman"/>
                        </a:rPr>
                        <a:t>Type of grant</a:t>
                      </a:r>
                      <a:endParaRPr lang="de-DE" sz="18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1. Direct Grant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latin typeface="+mn-lt"/>
                          <a:ea typeface="Calibri"/>
                          <a:cs typeface="Times New Roman"/>
                        </a:rPr>
                        <a:t>DG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+mn-lt"/>
                          <a:ea typeface="Calibri"/>
                          <a:cs typeface="Times New Roman"/>
                        </a:rPr>
                        <a:t>Equity Grant </a:t>
                      </a:r>
                      <a:r>
                        <a:rPr lang="en-GB" sz="1600" b="1" i="1">
                          <a:latin typeface="+mn-lt"/>
                          <a:ea typeface="Calibri"/>
                          <a:cs typeface="Times New Roman"/>
                        </a:rPr>
                        <a:t>(EG)</a:t>
                      </a:r>
                      <a:endParaRPr lang="de-DE" sz="1600" b="1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+mn-lt"/>
                          <a:ea typeface="Calibri"/>
                          <a:cs typeface="Times New Roman"/>
                        </a:rPr>
                        <a:t>2. Paid-up-capital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latin typeface="+mn-lt"/>
                          <a:ea typeface="Calibri"/>
                          <a:cs typeface="Times New Roman"/>
                        </a:rPr>
                        <a:t>PC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3. Revenue Grant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latin typeface="+mn-lt"/>
                          <a:ea typeface="Calibri"/>
                          <a:cs typeface="Times New Roman"/>
                        </a:rPr>
                        <a:t>RG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Profit Grant </a:t>
                      </a:r>
                      <a:r>
                        <a:rPr lang="en-US" sz="1600" b="1" i="1">
                          <a:latin typeface="+mn-lt"/>
                          <a:ea typeface="Calibri"/>
                          <a:cs typeface="Times New Roman"/>
                        </a:rPr>
                        <a:t>(PG)</a:t>
                      </a:r>
                      <a:endParaRPr lang="de-DE" sz="1600" b="1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4. Discount on Public Debt</a:t>
                      </a:r>
                      <a:endParaRPr lang="de-DE" sz="1600" b="1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A.(m-c)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5. Discount on Expenses</a:t>
                      </a:r>
                      <a:endParaRPr lang="de-DE" sz="1600" b="1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DX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6. True Profit</a:t>
                      </a:r>
                      <a:endParaRPr lang="de-DE" sz="1600" b="1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TP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Times New Roman"/>
                        </a:rPr>
                        <a:t>Equity Grant </a:t>
                      </a:r>
                      <a:r>
                        <a:rPr lang="en-US" sz="1600" b="1" i="1" dirty="0">
                          <a:latin typeface="+mn-lt"/>
                          <a:ea typeface="Calibri"/>
                          <a:cs typeface="Times New Roman"/>
                        </a:rPr>
                        <a:t>(EG)</a:t>
                      </a:r>
                      <a:endParaRPr lang="de-DE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57224" y="714357"/>
            <a:ext cx="72866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i="1" dirty="0" smtClean="0"/>
              <a:t>Introduction : </a:t>
            </a:r>
            <a:r>
              <a:rPr lang="en-US" sz="2800" b="1" i="1" dirty="0" smtClean="0"/>
              <a:t>What constitutes subsidies?</a:t>
            </a:r>
          </a:p>
          <a:p>
            <a:endParaRPr lang="en-GB" b="1" dirty="0" smtClean="0"/>
          </a:p>
          <a:p>
            <a:pPr>
              <a:buFont typeface="Wingdings" pitchFamily="2" charset="2"/>
              <a:buChar char="Ø"/>
            </a:pPr>
            <a:r>
              <a:rPr lang="en-GB" sz="2400" b="1" dirty="0" smtClean="0"/>
              <a:t>These are  subsidized/public funds from government or donors and come in six forms: </a:t>
            </a:r>
          </a:p>
          <a:p>
            <a:endParaRPr lang="de-DE" b="1" dirty="0" smtClean="0"/>
          </a:p>
          <a:p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714884"/>
            <a:ext cx="7286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2000" b="1" dirty="0" smtClean="0"/>
              <a:t>Total Subsidised funds consists of Equity Grants and Profit Grants.</a:t>
            </a:r>
          </a:p>
          <a:p>
            <a:pPr>
              <a:buFont typeface="Wingdings" pitchFamily="2" charset="2"/>
              <a:buChar char="ü"/>
            </a:pPr>
            <a:r>
              <a:rPr lang="en-GB" sz="2000" b="1" dirty="0" smtClean="0"/>
              <a:t>Equity Grants increases net worth but do not directly change the accounting profit</a:t>
            </a:r>
          </a:p>
          <a:p>
            <a:pPr>
              <a:buFont typeface="Wingdings" pitchFamily="2" charset="2"/>
              <a:buChar char="ü"/>
            </a:pPr>
            <a:r>
              <a:rPr lang="en-GB" sz="2000" b="1" dirty="0" smtClean="0"/>
              <a:t>Profit grants increases directly the accounting profit since they inflate revenues</a:t>
            </a:r>
            <a:endParaRPr lang="de-D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294481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852612"/>
            <a:ext cx="7772400" cy="429103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Role of Subsidies : Two strand of Thoughts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justifies the positive role of subsidy notwithstanding poverty alleviation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Hulme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Zeller)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others are skeptical of the long run role of subsidies: the notion of smart subsidies (Hendricks, 2003;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Aghion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Morduch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2004;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Morduch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2005)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Yaron´s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Subsidy Dependence Index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(SDI)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 the social cost of subsidized Financial Institution in short time frames such as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the ratio of the (annual) subsidies against the interest income of the Financial institution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928670"/>
            <a:ext cx="7772400" cy="895369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Measuring the performance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i="1" dirty="0" err="1" smtClean="0">
                <a:latin typeface="+mj-lt"/>
                <a:ea typeface="+mj-ea"/>
                <a:cs typeface="+mj-cs"/>
              </a:rPr>
              <a:t>Institutionalist</a:t>
            </a:r>
            <a:r>
              <a:rPr lang="en-US" sz="2400" b="1" i="1" dirty="0" smtClean="0">
                <a:latin typeface="+mj-lt"/>
                <a:ea typeface="+mj-ea"/>
                <a:cs typeface="+mj-cs"/>
              </a:rPr>
              <a:t> perspective : Outreach &amp; Sustainability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500174"/>
            <a:ext cx="7772400" cy="44275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SDI = subsidies (S) / revenues from lending (LP *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(E * m + A (m - c) + K – P) / (LP *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Where: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E = average annual equity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m = Market Interest rate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or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Interest rate the MFI is assumed to pay for borrowed funds if access to concessional borrowed funds were eliminated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A = Average annual outstanding concessionary-borrowed funds or Average public debt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c = actual interest rate paid on concessionary borrowed funds or interest rate paid on Public debt 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 = Reported annual profit or accounting profits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K = Other Subsidies received by the MFI (RG + DX) 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LP = Average annual outstanding loan portfolio of the MFI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i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= yield on lending or interest rate charged to borrowers</a:t>
            </a:r>
            <a:endParaRPr kumimoji="0" lang="de-D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928671"/>
            <a:ext cx="7772400" cy="50006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Theoretical Framework: The SDI Formula</a:t>
            </a:r>
            <a:endParaRPr kumimoji="0" lang="de-DE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 smtClean="0"/>
              <a:t>The Choice of Opportunity cost of concessional borrowing </a:t>
            </a:r>
            <a:endParaRPr lang="de-D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000" b="1" u="sng" dirty="0" smtClean="0"/>
              <a:t>Evidence from existing literature</a:t>
            </a:r>
          </a:p>
          <a:p>
            <a:pPr>
              <a:buFont typeface="Wingdings" pitchFamily="2" charset="2"/>
              <a:buChar char="Ø"/>
            </a:pPr>
            <a:r>
              <a:rPr lang="de-DE" sz="1800" b="1" dirty="0" smtClean="0"/>
              <a:t>Deposit rate as proxy (</a:t>
            </a:r>
            <a:r>
              <a:rPr lang="en-GB" sz="1800" dirty="0" err="1" smtClean="0"/>
              <a:t>Khandker</a:t>
            </a:r>
            <a:r>
              <a:rPr lang="en-GB" sz="1800" dirty="0" smtClean="0"/>
              <a:t>, </a:t>
            </a:r>
            <a:r>
              <a:rPr lang="en-GB" sz="1800" dirty="0" err="1" smtClean="0"/>
              <a:t>Khalily</a:t>
            </a:r>
            <a:r>
              <a:rPr lang="en-GB" sz="1800" dirty="0" smtClean="0"/>
              <a:t>, and Khan, (1995) as Rate on three year Deposit  (Bangladesh) ; </a:t>
            </a:r>
            <a:r>
              <a:rPr lang="en-GB" sz="1800" dirty="0" err="1" smtClean="0"/>
              <a:t>Hashemi</a:t>
            </a:r>
            <a:r>
              <a:rPr lang="en-GB" sz="1800" dirty="0" smtClean="0"/>
              <a:t> and Schuler (1997) as Transaction costs (3%) + Bangladesh Bank deposit rate (IMF) ; </a:t>
            </a:r>
            <a:r>
              <a:rPr lang="en-GB" sz="1800" dirty="0" err="1" smtClean="0"/>
              <a:t>Morduch</a:t>
            </a:r>
            <a:r>
              <a:rPr lang="en-GB" sz="1800" dirty="0" smtClean="0"/>
              <a:t>, (1999b) as Bangladesh Bank deposit rate(IMF) +  3% transaction costs; </a:t>
            </a:r>
            <a:r>
              <a:rPr lang="en-GB" sz="1800" dirty="0" err="1" smtClean="0"/>
              <a:t>Sacay</a:t>
            </a:r>
            <a:r>
              <a:rPr lang="en-GB" sz="1800" dirty="0" smtClean="0"/>
              <a:t>, </a:t>
            </a:r>
            <a:r>
              <a:rPr lang="en-GB" sz="1800" dirty="0" err="1" smtClean="0"/>
              <a:t>Randhawa</a:t>
            </a:r>
            <a:r>
              <a:rPr lang="en-GB" sz="1800" dirty="0" smtClean="0"/>
              <a:t>, and </a:t>
            </a:r>
            <a:r>
              <a:rPr lang="en-GB" sz="1800" dirty="0" err="1" smtClean="0"/>
              <a:t>Agabin</a:t>
            </a:r>
            <a:r>
              <a:rPr lang="en-GB" sz="1800" dirty="0" smtClean="0"/>
              <a:t>, 1996 as deposit rate ;  </a:t>
            </a:r>
            <a:r>
              <a:rPr lang="en-GB" sz="1800" dirty="0" err="1" smtClean="0"/>
              <a:t>Yaron</a:t>
            </a:r>
            <a:r>
              <a:rPr lang="en-GB" sz="1800" dirty="0" smtClean="0"/>
              <a:t>, Benjamin and </a:t>
            </a:r>
            <a:r>
              <a:rPr lang="en-GB" sz="1800" dirty="0" err="1" smtClean="0"/>
              <a:t>Piprek</a:t>
            </a:r>
            <a:r>
              <a:rPr lang="en-GB" sz="1800" dirty="0" smtClean="0"/>
              <a:t> (1997) as market deposit rate; Schreiner and </a:t>
            </a:r>
            <a:r>
              <a:rPr lang="en-GB" sz="1800" dirty="0" err="1" smtClean="0"/>
              <a:t>Yaron</a:t>
            </a:r>
            <a:r>
              <a:rPr lang="en-GB" sz="1800" dirty="0" smtClean="0"/>
              <a:t> (1999) as Deposit rate paid by MFI + 3% transaction costs)</a:t>
            </a:r>
            <a:endParaRPr lang="de-DE" sz="1800" dirty="0" smtClean="0"/>
          </a:p>
          <a:p>
            <a:pPr>
              <a:buFont typeface="Wingdings" pitchFamily="2" charset="2"/>
              <a:buChar char="Ø"/>
            </a:pPr>
            <a:r>
              <a:rPr lang="de-DE" sz="1800" b="1" dirty="0" smtClean="0"/>
              <a:t>Inflation rate </a:t>
            </a:r>
            <a:r>
              <a:rPr lang="en-GB" sz="1800" dirty="0" smtClean="0"/>
              <a:t>(Rosenberg, Christen, and Helms, 1997; </a:t>
            </a:r>
            <a:r>
              <a:rPr lang="en-GB" sz="1800" dirty="0" err="1" smtClean="0"/>
              <a:t>Holtmann</a:t>
            </a:r>
            <a:r>
              <a:rPr lang="en-GB" sz="1800" dirty="0" smtClean="0"/>
              <a:t> and </a:t>
            </a:r>
            <a:r>
              <a:rPr lang="en-GB" sz="1800" dirty="0" err="1" smtClean="0"/>
              <a:t>Mommartz</a:t>
            </a:r>
            <a:r>
              <a:rPr lang="en-GB" sz="1800" dirty="0" smtClean="0"/>
              <a:t>, 1996; Christen </a:t>
            </a:r>
            <a:r>
              <a:rPr lang="en-GB" sz="1800" i="1" dirty="0" smtClean="0"/>
              <a:t>et al</a:t>
            </a:r>
            <a:r>
              <a:rPr lang="en-GB" sz="1800" dirty="0" smtClean="0"/>
              <a:t>., 1995; SEEP, 1995; IADB, 1994)</a:t>
            </a:r>
            <a:endParaRPr lang="de-DE" sz="1800" b="1" dirty="0" smtClean="0"/>
          </a:p>
          <a:p>
            <a:pPr>
              <a:buFont typeface="Wingdings" pitchFamily="2" charset="2"/>
              <a:buChar char="Ø"/>
            </a:pPr>
            <a:r>
              <a:rPr lang="de-DE" sz="1800" b="1" dirty="0" smtClean="0"/>
              <a:t>10% rule of thumb </a:t>
            </a:r>
            <a:r>
              <a:rPr lang="en-US" sz="1800" dirty="0" smtClean="0"/>
              <a:t>(Belli, 1996; Katz and Welch, 1993; </a:t>
            </a:r>
            <a:r>
              <a:rPr lang="en-US" sz="1800" dirty="0" err="1" smtClean="0"/>
              <a:t>Gittinger</a:t>
            </a:r>
            <a:r>
              <a:rPr lang="en-US" sz="1800" dirty="0" smtClean="0"/>
              <a:t>, 1982)</a:t>
            </a:r>
            <a:endParaRPr lang="de-DE" sz="1800" b="1" dirty="0" smtClean="0"/>
          </a:p>
          <a:p>
            <a:pPr>
              <a:buFont typeface="Wingdings" pitchFamily="2" charset="2"/>
              <a:buChar char="Ø"/>
            </a:pPr>
            <a:r>
              <a:rPr lang="de-DE" sz="1800" b="1" dirty="0" smtClean="0"/>
              <a:t>Benjamin Formula  </a:t>
            </a:r>
          </a:p>
          <a:p>
            <a:pPr>
              <a:buNone/>
            </a:pPr>
            <a:r>
              <a:rPr lang="de-DE" sz="1800" b="1" dirty="0" smtClean="0"/>
              <a:t>Prime rate (lending rate) + Premium for Risk</a:t>
            </a:r>
          </a:p>
          <a:p>
            <a:pPr>
              <a:buNone/>
            </a:pPr>
            <a:r>
              <a:rPr lang="en-GB" sz="1800" dirty="0" smtClean="0"/>
              <a:t>Where, Premium for risk = </a:t>
            </a:r>
            <a:r>
              <a:rPr lang="en-GB" sz="1800" i="1" dirty="0" smtClean="0"/>
              <a:t>premium for age + premium for profitability</a:t>
            </a:r>
            <a:endParaRPr lang="de-DE" sz="1800" b="1" dirty="0" smtClean="0"/>
          </a:p>
          <a:p>
            <a:pPr>
              <a:buFont typeface="Wingdings" pitchFamily="2" charset="2"/>
              <a:buChar char="Ø"/>
            </a:pPr>
            <a:r>
              <a:rPr lang="de-DE" sz="1800" b="1" dirty="0" smtClean="0"/>
              <a:t>Commercial banks Lending rate</a:t>
            </a:r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endParaRPr lang="de-DE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i="1" dirty="0" smtClean="0"/>
              <a:t>An Example</a:t>
            </a:r>
            <a:endParaRPr lang="de-DE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lvl="0">
              <a:buNone/>
              <a:defRPr/>
            </a:pPr>
            <a:r>
              <a:rPr lang="en-GB" sz="2400" b="1" dirty="0" smtClean="0"/>
              <a:t>SDI = subsidies (S) / revenues from lending (LP *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)</a:t>
            </a:r>
            <a:endParaRPr lang="de-DE" sz="2400" b="1" dirty="0" smtClean="0"/>
          </a:p>
          <a:p>
            <a:pPr lvl="2">
              <a:buNone/>
              <a:defRPr/>
            </a:pPr>
            <a:r>
              <a:rPr lang="en-GB" b="1" dirty="0" smtClean="0"/>
              <a:t>= (E * m + A (m - c) + K – P) / (LP * </a:t>
            </a:r>
            <a:r>
              <a:rPr lang="en-GB" b="1" dirty="0" err="1" smtClean="0"/>
              <a:t>i</a:t>
            </a:r>
            <a:r>
              <a:rPr lang="en-GB" b="1" dirty="0" smtClean="0"/>
              <a:t>)</a:t>
            </a:r>
          </a:p>
          <a:p>
            <a:pPr lvl="2">
              <a:buNone/>
              <a:defRPr/>
            </a:pPr>
            <a:endParaRPr lang="en-GB" b="1" dirty="0" smtClean="0"/>
          </a:p>
          <a:p>
            <a:pPr lvl="2">
              <a:buNone/>
              <a:defRPr/>
            </a:pPr>
            <a:endParaRPr lang="en-GB" b="1" dirty="0" smtClean="0"/>
          </a:p>
          <a:p>
            <a:pPr>
              <a:buNone/>
              <a:defRPr/>
            </a:pPr>
            <a:endParaRPr lang="de-DE" sz="2400" b="1" dirty="0" smtClean="0"/>
          </a:p>
          <a:p>
            <a:pPr>
              <a:buNone/>
            </a:pPr>
            <a:endParaRPr lang="de-DE" sz="2000" dirty="0" smtClean="0"/>
          </a:p>
          <a:p>
            <a:pPr>
              <a:buFont typeface="Wingdings" pitchFamily="2" charset="2"/>
              <a:buChar char="Ø"/>
            </a:pPr>
            <a:r>
              <a:rPr lang="de-DE" sz="2000" b="1" dirty="0" smtClean="0"/>
              <a:t>A value of 0.25 shows that the subject MFI is subsidy dependent. In order to be subsidy free, the interest rate has to be increased by 25%. In other words, it distorts public wealth.</a:t>
            </a:r>
          </a:p>
          <a:p>
            <a:pPr>
              <a:buFont typeface="Wingdings" pitchFamily="2" charset="2"/>
              <a:buChar char="Ø"/>
            </a:pPr>
            <a:r>
              <a:rPr lang="de-DE" sz="2000" b="1" dirty="0" smtClean="0"/>
              <a:t>A value of -0.10 shows that an MFI is subsidy-free and it will remain subsidy-free even if it deacreses interest rate by 10%. In other words, it creates public wealth. </a:t>
            </a:r>
            <a:endParaRPr lang="de-DE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04.02.2010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Seminar Series, PIDE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1BD54-5C71-4E2F-8499-BD5BC8185223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4414" y="2214554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Year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2005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2006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SDI Value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0.25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-0.10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Type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Subsidy dependent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Subsidy free</a:t>
                      </a:r>
                      <a:endParaRPr lang="de-DE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86380" y="21429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Pakistan Institute of Development Economics</a:t>
            </a:r>
            <a:endParaRPr lang="de-DE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2092</Words>
  <Application>Microsoft Office PowerPoint</Application>
  <PresentationFormat>On-screen Show (4:3)</PresentationFormat>
  <Paragraphs>581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PERFORMANCE OF MICROFINANCE: THE ROLE OF SUBSIDIES     Ahmad Nawaz</vt:lpstr>
      <vt:lpstr>Slide 2</vt:lpstr>
      <vt:lpstr>Slide 3</vt:lpstr>
      <vt:lpstr>  Motivation </vt:lpstr>
      <vt:lpstr>Slide 5</vt:lpstr>
      <vt:lpstr>Slide 6</vt:lpstr>
      <vt:lpstr>Slide 7</vt:lpstr>
      <vt:lpstr>The Choice of Opportunity cost of concessional borrowing </vt:lpstr>
      <vt:lpstr>An Example</vt:lpstr>
      <vt:lpstr>Slide 10</vt:lpstr>
      <vt:lpstr>Slide 11</vt:lpstr>
      <vt:lpstr>Slide 12</vt:lpstr>
      <vt:lpstr>Camparison between using different interest rates</vt:lpstr>
      <vt:lpstr>Slide 14</vt:lpstr>
      <vt:lpstr>Return on Asset (ROA) Vs Subsidy Adjusted ROA</vt:lpstr>
      <vt:lpstr>Return on Equity (ROE) Vs Subsidy Adjusted ROE</vt:lpstr>
      <vt:lpstr>Actual Vs Nominal Subsidy-free Yield</vt:lpstr>
      <vt:lpstr>Important factors affecting the sustainability</vt:lpstr>
      <vt:lpstr>Conclusion</vt:lpstr>
      <vt:lpstr>Policy Implications</vt:lpstr>
      <vt:lpstr>Thanks for your attention</vt:lpstr>
    </vt:vector>
  </TitlesOfParts>
  <Company>goettingen 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PERFORMANCE OF MICROFINANCE: WHICH INSTITUTIONAL FACTORS MATTER?     Ahmad Nawaz</dc:title>
  <dc:creator>ahmad nawaz</dc:creator>
  <cp:lastModifiedBy>ahmed</cp:lastModifiedBy>
  <cp:revision>45</cp:revision>
  <dcterms:created xsi:type="dcterms:W3CDTF">2010-01-05T06:59:06Z</dcterms:created>
  <dcterms:modified xsi:type="dcterms:W3CDTF">2010-10-04T05:42:46Z</dcterms:modified>
</cp:coreProperties>
</file>