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306" r:id="rId2"/>
    <p:sldId id="257" r:id="rId3"/>
    <p:sldId id="264" r:id="rId4"/>
    <p:sldId id="267" r:id="rId5"/>
    <p:sldId id="271" r:id="rId6"/>
    <p:sldId id="269" r:id="rId7"/>
    <p:sldId id="273" r:id="rId8"/>
    <p:sldId id="335" r:id="rId9"/>
    <p:sldId id="282" r:id="rId10"/>
    <p:sldId id="258" r:id="rId11"/>
    <p:sldId id="307" r:id="rId12"/>
    <p:sldId id="308" r:id="rId13"/>
    <p:sldId id="309" r:id="rId14"/>
    <p:sldId id="310" r:id="rId15"/>
    <p:sldId id="312" r:id="rId16"/>
    <p:sldId id="313" r:id="rId17"/>
    <p:sldId id="314" r:id="rId18"/>
    <p:sldId id="284" r:id="rId19"/>
    <p:sldId id="336" r:id="rId20"/>
    <p:sldId id="285" r:id="rId21"/>
    <p:sldId id="286" r:id="rId22"/>
    <p:sldId id="263" r:id="rId23"/>
    <p:sldId id="287" r:id="rId24"/>
    <p:sldId id="289" r:id="rId25"/>
    <p:sldId id="290" r:id="rId26"/>
    <p:sldId id="292" r:id="rId27"/>
    <p:sldId id="293" r:id="rId28"/>
    <p:sldId id="297" r:id="rId29"/>
    <p:sldId id="315" r:id="rId30"/>
    <p:sldId id="317" r:id="rId31"/>
    <p:sldId id="339" r:id="rId32"/>
    <p:sldId id="338" r:id="rId33"/>
    <p:sldId id="340" r:id="rId34"/>
    <p:sldId id="319" r:id="rId35"/>
    <p:sldId id="318" r:id="rId36"/>
    <p:sldId id="320" r:id="rId37"/>
    <p:sldId id="322" r:id="rId38"/>
    <p:sldId id="321" r:id="rId39"/>
    <p:sldId id="325" r:id="rId40"/>
    <p:sldId id="324" r:id="rId41"/>
    <p:sldId id="328" r:id="rId42"/>
    <p:sldId id="3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44" autoAdjust="0"/>
  </p:normalViewPr>
  <p:slideViewPr>
    <p:cSldViewPr>
      <p:cViewPr varScale="1">
        <p:scale>
          <a:sx n="113" d="100"/>
          <a:sy n="113" d="100"/>
        </p:scale>
        <p:origin x="-708" y="-102"/>
      </p:cViewPr>
      <p:guideLst>
        <p:guide orient="horz" pos="2160"/>
        <p:guide pos="2880"/>
      </p:guideLst>
    </p:cSldViewPr>
  </p:slideViewPr>
  <p:outlineViewPr>
    <p:cViewPr>
      <p:scale>
        <a:sx n="33" d="100"/>
        <a:sy n="33" d="100"/>
      </p:scale>
      <p:origin x="210" y="290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BD212-0741-4804-B755-D15F0C8C223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GB"/>
        </a:p>
      </dgm:t>
    </dgm:pt>
    <dgm:pt modelId="{A7B8DDFE-01E8-444A-AB29-EA0DA48D2BA8}">
      <dgm:prSet phldrT="[Text]"/>
      <dgm:spPr/>
      <dgm:t>
        <a:bodyPr/>
        <a:lstStyle/>
        <a:p>
          <a:r>
            <a:rPr lang="en-GB" dirty="0" smtClean="0"/>
            <a:t>Private sector credit demand</a:t>
          </a:r>
          <a:endParaRPr lang="en-GB" dirty="0"/>
        </a:p>
      </dgm:t>
    </dgm:pt>
    <dgm:pt modelId="{F99E989F-111C-4363-8978-F8CD755D04A7}" type="parTrans" cxnId="{8662B039-8BDB-4F22-B145-BEB52C026834}">
      <dgm:prSet/>
      <dgm:spPr/>
      <dgm:t>
        <a:bodyPr/>
        <a:lstStyle/>
        <a:p>
          <a:endParaRPr lang="en-GB"/>
        </a:p>
      </dgm:t>
    </dgm:pt>
    <dgm:pt modelId="{39F4E99F-AF45-436E-9210-9650A18A8FB8}" type="sibTrans" cxnId="{8662B039-8BDB-4F22-B145-BEB52C026834}">
      <dgm:prSet/>
      <dgm:spPr/>
      <dgm:t>
        <a:bodyPr/>
        <a:lstStyle/>
        <a:p>
          <a:endParaRPr lang="en-GB"/>
        </a:p>
      </dgm:t>
    </dgm:pt>
    <dgm:pt modelId="{69713775-9F45-4FC4-A666-001D4C5C255B}">
      <dgm:prSet phldrT="[Text]"/>
      <dgm:spPr/>
      <dgm:t>
        <a:bodyPr/>
        <a:lstStyle/>
        <a:p>
          <a:r>
            <a:rPr lang="en-GB" dirty="0" smtClean="0"/>
            <a:t>Sensitivity</a:t>
          </a:r>
          <a:r>
            <a:rPr lang="en-GB" baseline="0" dirty="0" smtClean="0"/>
            <a:t> of</a:t>
          </a:r>
          <a:endParaRPr lang="en-GB" dirty="0"/>
        </a:p>
      </dgm:t>
    </dgm:pt>
    <dgm:pt modelId="{0ABDFF37-8B12-49C1-B634-C46D4C0FA562}" type="parTrans" cxnId="{7624A896-9EAD-49CA-B652-33CFC7E065A2}">
      <dgm:prSet/>
      <dgm:spPr/>
      <dgm:t>
        <a:bodyPr/>
        <a:lstStyle/>
        <a:p>
          <a:endParaRPr lang="en-GB"/>
        </a:p>
      </dgm:t>
    </dgm:pt>
    <dgm:pt modelId="{BDEE4479-D236-4E5D-A5DF-B9A628A15BB7}" type="sibTrans" cxnId="{7624A896-9EAD-49CA-B652-33CFC7E065A2}">
      <dgm:prSet/>
      <dgm:spPr/>
      <dgm:t>
        <a:bodyPr/>
        <a:lstStyle/>
        <a:p>
          <a:endParaRPr lang="en-GB"/>
        </a:p>
      </dgm:t>
    </dgm:pt>
    <dgm:pt modelId="{BD7B5370-2A1D-49DF-BBA6-FEB1C1758DB0}">
      <dgm:prSet phldrT="[Text]"/>
      <dgm:spPr/>
      <dgm:t>
        <a:bodyPr/>
        <a:lstStyle/>
        <a:p>
          <a:r>
            <a:rPr lang="en-GB" dirty="0" smtClean="0"/>
            <a:t>Central bank</a:t>
          </a:r>
          <a:endParaRPr lang="en-GB" dirty="0"/>
        </a:p>
      </dgm:t>
    </dgm:pt>
    <dgm:pt modelId="{ED9FFE91-26E9-4266-88D4-EE68F06179A2}" type="parTrans" cxnId="{DD8F46CD-7818-4131-9768-C4AA67125A21}">
      <dgm:prSet/>
      <dgm:spPr/>
      <dgm:t>
        <a:bodyPr/>
        <a:lstStyle/>
        <a:p>
          <a:endParaRPr lang="en-GB"/>
        </a:p>
      </dgm:t>
    </dgm:pt>
    <dgm:pt modelId="{DCF7EE39-9D52-42F1-A88F-65802B5C62DB}" type="sibTrans" cxnId="{DD8F46CD-7818-4131-9768-C4AA67125A21}">
      <dgm:prSet/>
      <dgm:spPr/>
      <dgm:t>
        <a:bodyPr/>
        <a:lstStyle/>
        <a:p>
          <a:endParaRPr lang="en-GB"/>
        </a:p>
      </dgm:t>
    </dgm:pt>
    <dgm:pt modelId="{41048252-5E20-4776-8C0F-388AF4B688C3}">
      <dgm:prSet phldrT="[Text]"/>
      <dgm:spPr/>
      <dgm:t>
        <a:bodyPr/>
        <a:lstStyle/>
        <a:p>
          <a:r>
            <a:rPr lang="en-GB" dirty="0" smtClean="0"/>
            <a:t>Magnitude of interest rate</a:t>
          </a:r>
          <a:endParaRPr lang="en-GB" dirty="0"/>
        </a:p>
      </dgm:t>
    </dgm:pt>
    <dgm:pt modelId="{46E95148-4718-4E7D-A77D-5C4C45A23833}" type="parTrans" cxnId="{A80C5671-8D8A-4B27-8CA1-72544A80C956}">
      <dgm:prSet/>
      <dgm:spPr/>
      <dgm:t>
        <a:bodyPr/>
        <a:lstStyle/>
        <a:p>
          <a:endParaRPr lang="en-GB"/>
        </a:p>
      </dgm:t>
    </dgm:pt>
    <dgm:pt modelId="{FF947C93-9A74-4BA1-8DA3-7C37E98D8E63}" type="sibTrans" cxnId="{A80C5671-8D8A-4B27-8CA1-72544A80C956}">
      <dgm:prSet/>
      <dgm:spPr/>
      <dgm:t>
        <a:bodyPr/>
        <a:lstStyle/>
        <a:p>
          <a:endParaRPr lang="en-GB"/>
        </a:p>
      </dgm:t>
    </dgm:pt>
    <dgm:pt modelId="{48566C15-B192-4C3B-A793-70591DCE62D7}">
      <dgm:prSet phldrT="[Text]"/>
      <dgm:spPr/>
      <dgm:t>
        <a:bodyPr/>
        <a:lstStyle/>
        <a:p>
          <a:r>
            <a:rPr lang="en-GB" dirty="0" smtClean="0"/>
            <a:t>Monetary Policy</a:t>
          </a:r>
          <a:endParaRPr lang="en-GB" dirty="0"/>
        </a:p>
      </dgm:t>
    </dgm:pt>
    <dgm:pt modelId="{15023A7A-4C0B-4356-86D0-3562571057B7}" type="parTrans" cxnId="{24CFA95A-10B0-4574-A07C-EF8976499E7A}">
      <dgm:prSet/>
      <dgm:spPr/>
      <dgm:t>
        <a:bodyPr/>
        <a:lstStyle/>
        <a:p>
          <a:endParaRPr lang="en-GB"/>
        </a:p>
      </dgm:t>
    </dgm:pt>
    <dgm:pt modelId="{76764BD1-ADDB-4398-8857-363602E58DEB}" type="sibTrans" cxnId="{24CFA95A-10B0-4574-A07C-EF8976499E7A}">
      <dgm:prSet/>
      <dgm:spPr/>
      <dgm:t>
        <a:bodyPr/>
        <a:lstStyle/>
        <a:p>
          <a:endParaRPr lang="en-GB"/>
        </a:p>
      </dgm:t>
    </dgm:pt>
    <dgm:pt modelId="{3B7D92DE-469D-43C3-94C1-393A8C3222DB}">
      <dgm:prSet phldrT="[Text]"/>
      <dgm:spPr/>
      <dgm:t>
        <a:bodyPr/>
        <a:lstStyle/>
        <a:p>
          <a:r>
            <a:rPr lang="en-GB" dirty="0" smtClean="0"/>
            <a:t>Formulation of effective</a:t>
          </a:r>
          <a:endParaRPr lang="en-GB" dirty="0"/>
        </a:p>
      </dgm:t>
    </dgm:pt>
    <dgm:pt modelId="{82CF1C48-717F-4D46-9AA8-DD680DC8AB51}" type="parTrans" cxnId="{251BB6A9-FFC9-45E9-AE95-FEBD48F75A48}">
      <dgm:prSet/>
      <dgm:spPr/>
      <dgm:t>
        <a:bodyPr/>
        <a:lstStyle/>
        <a:p>
          <a:endParaRPr lang="en-GB"/>
        </a:p>
      </dgm:t>
    </dgm:pt>
    <dgm:pt modelId="{120292E2-8C81-444F-82B0-ED9B1A813445}" type="sibTrans" cxnId="{251BB6A9-FFC9-45E9-AE95-FEBD48F75A48}">
      <dgm:prSet/>
      <dgm:spPr/>
      <dgm:t>
        <a:bodyPr/>
        <a:lstStyle/>
        <a:p>
          <a:endParaRPr lang="en-GB"/>
        </a:p>
      </dgm:t>
    </dgm:pt>
    <dgm:pt modelId="{59837310-6341-4655-B0EB-AA4445FA9B57}" type="pres">
      <dgm:prSet presAssocID="{40FBD212-0741-4804-B755-D15F0C8C223F}" presName="Name0" presStyleCnt="0">
        <dgm:presLayoutVars>
          <dgm:dir/>
          <dgm:animLvl val="lvl"/>
          <dgm:resizeHandles val="exact"/>
        </dgm:presLayoutVars>
      </dgm:prSet>
      <dgm:spPr/>
      <dgm:t>
        <a:bodyPr/>
        <a:lstStyle/>
        <a:p>
          <a:endParaRPr lang="en-GB"/>
        </a:p>
      </dgm:t>
    </dgm:pt>
    <dgm:pt modelId="{34F37BE6-C484-413F-AE39-26B363208591}" type="pres">
      <dgm:prSet presAssocID="{40FBD212-0741-4804-B755-D15F0C8C223F}" presName="tSp" presStyleCnt="0"/>
      <dgm:spPr/>
    </dgm:pt>
    <dgm:pt modelId="{E998B83E-D45A-4665-98A0-77A9A9F5222D}" type="pres">
      <dgm:prSet presAssocID="{40FBD212-0741-4804-B755-D15F0C8C223F}" presName="bSp" presStyleCnt="0"/>
      <dgm:spPr/>
    </dgm:pt>
    <dgm:pt modelId="{24A74E16-D07E-4F2A-BD51-A44534188CF7}" type="pres">
      <dgm:prSet presAssocID="{40FBD212-0741-4804-B755-D15F0C8C223F}" presName="process" presStyleCnt="0"/>
      <dgm:spPr/>
    </dgm:pt>
    <dgm:pt modelId="{E3B10292-8A5A-405F-B668-3CEAD35869BB}" type="pres">
      <dgm:prSet presAssocID="{A7B8DDFE-01E8-444A-AB29-EA0DA48D2BA8}" presName="composite1" presStyleCnt="0"/>
      <dgm:spPr/>
    </dgm:pt>
    <dgm:pt modelId="{ED3F4A73-1BC2-4329-B7CD-3EB518C823D7}" type="pres">
      <dgm:prSet presAssocID="{A7B8DDFE-01E8-444A-AB29-EA0DA48D2BA8}" presName="dummyNode1" presStyleLbl="node1" presStyleIdx="0" presStyleCnt="3"/>
      <dgm:spPr/>
    </dgm:pt>
    <dgm:pt modelId="{70611A14-4211-4D2E-B489-3E400D11A6B0}" type="pres">
      <dgm:prSet presAssocID="{A7B8DDFE-01E8-444A-AB29-EA0DA48D2BA8}" presName="childNode1" presStyleLbl="bgAcc1" presStyleIdx="0" presStyleCnt="3">
        <dgm:presLayoutVars>
          <dgm:bulletEnabled val="1"/>
        </dgm:presLayoutVars>
      </dgm:prSet>
      <dgm:spPr/>
      <dgm:t>
        <a:bodyPr/>
        <a:lstStyle/>
        <a:p>
          <a:endParaRPr lang="en-GB"/>
        </a:p>
      </dgm:t>
    </dgm:pt>
    <dgm:pt modelId="{3E185596-75DC-4AD0-AB96-0895715A5FDF}" type="pres">
      <dgm:prSet presAssocID="{A7B8DDFE-01E8-444A-AB29-EA0DA48D2BA8}" presName="childNode1tx" presStyleLbl="bgAcc1" presStyleIdx="0" presStyleCnt="3">
        <dgm:presLayoutVars>
          <dgm:bulletEnabled val="1"/>
        </dgm:presLayoutVars>
      </dgm:prSet>
      <dgm:spPr/>
      <dgm:t>
        <a:bodyPr/>
        <a:lstStyle/>
        <a:p>
          <a:endParaRPr lang="en-GB"/>
        </a:p>
      </dgm:t>
    </dgm:pt>
    <dgm:pt modelId="{C169C499-2523-4A6A-A7D6-35752A4FF7B0}" type="pres">
      <dgm:prSet presAssocID="{A7B8DDFE-01E8-444A-AB29-EA0DA48D2BA8}" presName="parentNode1" presStyleLbl="node1" presStyleIdx="0" presStyleCnt="3">
        <dgm:presLayoutVars>
          <dgm:chMax val="1"/>
          <dgm:bulletEnabled val="1"/>
        </dgm:presLayoutVars>
      </dgm:prSet>
      <dgm:spPr/>
      <dgm:t>
        <a:bodyPr/>
        <a:lstStyle/>
        <a:p>
          <a:endParaRPr lang="en-GB"/>
        </a:p>
      </dgm:t>
    </dgm:pt>
    <dgm:pt modelId="{16CE9CE2-C90A-4455-B3EA-0EC2FC59E393}" type="pres">
      <dgm:prSet presAssocID="{A7B8DDFE-01E8-444A-AB29-EA0DA48D2BA8}" presName="connSite1" presStyleCnt="0"/>
      <dgm:spPr/>
    </dgm:pt>
    <dgm:pt modelId="{EC52D175-A687-4C94-9DC4-48F454558643}" type="pres">
      <dgm:prSet presAssocID="{39F4E99F-AF45-436E-9210-9650A18A8FB8}" presName="Name9" presStyleLbl="sibTrans2D1" presStyleIdx="0" presStyleCnt="2"/>
      <dgm:spPr/>
      <dgm:t>
        <a:bodyPr/>
        <a:lstStyle/>
        <a:p>
          <a:endParaRPr lang="en-GB"/>
        </a:p>
      </dgm:t>
    </dgm:pt>
    <dgm:pt modelId="{64C09556-81F3-4809-B07B-BD3977103364}" type="pres">
      <dgm:prSet presAssocID="{BD7B5370-2A1D-49DF-BBA6-FEB1C1758DB0}" presName="composite2" presStyleCnt="0"/>
      <dgm:spPr/>
    </dgm:pt>
    <dgm:pt modelId="{BE9FA645-8F32-4561-BA8F-51E600BE7CA7}" type="pres">
      <dgm:prSet presAssocID="{BD7B5370-2A1D-49DF-BBA6-FEB1C1758DB0}" presName="dummyNode2" presStyleLbl="node1" presStyleIdx="0" presStyleCnt="3"/>
      <dgm:spPr/>
    </dgm:pt>
    <dgm:pt modelId="{08CEEB1F-A4B7-4D7A-A425-811576E20EE2}" type="pres">
      <dgm:prSet presAssocID="{BD7B5370-2A1D-49DF-BBA6-FEB1C1758DB0}" presName="childNode2" presStyleLbl="bgAcc1" presStyleIdx="1" presStyleCnt="3">
        <dgm:presLayoutVars>
          <dgm:bulletEnabled val="1"/>
        </dgm:presLayoutVars>
      </dgm:prSet>
      <dgm:spPr/>
      <dgm:t>
        <a:bodyPr/>
        <a:lstStyle/>
        <a:p>
          <a:endParaRPr lang="en-GB"/>
        </a:p>
      </dgm:t>
    </dgm:pt>
    <dgm:pt modelId="{A78A7183-83F5-4ED5-80AA-8F3BE222C48F}" type="pres">
      <dgm:prSet presAssocID="{BD7B5370-2A1D-49DF-BBA6-FEB1C1758DB0}" presName="childNode2tx" presStyleLbl="bgAcc1" presStyleIdx="1" presStyleCnt="3">
        <dgm:presLayoutVars>
          <dgm:bulletEnabled val="1"/>
        </dgm:presLayoutVars>
      </dgm:prSet>
      <dgm:spPr/>
      <dgm:t>
        <a:bodyPr/>
        <a:lstStyle/>
        <a:p>
          <a:endParaRPr lang="en-GB"/>
        </a:p>
      </dgm:t>
    </dgm:pt>
    <dgm:pt modelId="{3FE108A2-2261-4822-8CDE-65503D58207F}" type="pres">
      <dgm:prSet presAssocID="{BD7B5370-2A1D-49DF-BBA6-FEB1C1758DB0}" presName="parentNode2" presStyleLbl="node1" presStyleIdx="1" presStyleCnt="3">
        <dgm:presLayoutVars>
          <dgm:chMax val="0"/>
          <dgm:bulletEnabled val="1"/>
        </dgm:presLayoutVars>
      </dgm:prSet>
      <dgm:spPr/>
      <dgm:t>
        <a:bodyPr/>
        <a:lstStyle/>
        <a:p>
          <a:endParaRPr lang="en-GB"/>
        </a:p>
      </dgm:t>
    </dgm:pt>
    <dgm:pt modelId="{EADAE2F9-34D2-4EC7-B9B5-17FEF5456D5A}" type="pres">
      <dgm:prSet presAssocID="{BD7B5370-2A1D-49DF-BBA6-FEB1C1758DB0}" presName="connSite2" presStyleCnt="0"/>
      <dgm:spPr/>
    </dgm:pt>
    <dgm:pt modelId="{FDC7DF12-C50A-4A7E-A68F-1E3319DBF481}" type="pres">
      <dgm:prSet presAssocID="{DCF7EE39-9D52-42F1-A88F-65802B5C62DB}" presName="Name18" presStyleLbl="sibTrans2D1" presStyleIdx="1" presStyleCnt="2"/>
      <dgm:spPr/>
      <dgm:t>
        <a:bodyPr/>
        <a:lstStyle/>
        <a:p>
          <a:endParaRPr lang="en-GB"/>
        </a:p>
      </dgm:t>
    </dgm:pt>
    <dgm:pt modelId="{8508237F-F86B-46AA-AF69-108E41E274E6}" type="pres">
      <dgm:prSet presAssocID="{48566C15-B192-4C3B-A793-70591DCE62D7}" presName="composite1" presStyleCnt="0"/>
      <dgm:spPr/>
    </dgm:pt>
    <dgm:pt modelId="{73BC5FE7-56C5-42EA-B2DF-2EA985F6BD75}" type="pres">
      <dgm:prSet presAssocID="{48566C15-B192-4C3B-A793-70591DCE62D7}" presName="dummyNode1" presStyleLbl="node1" presStyleIdx="1" presStyleCnt="3"/>
      <dgm:spPr/>
    </dgm:pt>
    <dgm:pt modelId="{692B999D-FC14-478B-9AA9-D189BA316874}" type="pres">
      <dgm:prSet presAssocID="{48566C15-B192-4C3B-A793-70591DCE62D7}" presName="childNode1" presStyleLbl="bgAcc1" presStyleIdx="2" presStyleCnt="3">
        <dgm:presLayoutVars>
          <dgm:bulletEnabled val="1"/>
        </dgm:presLayoutVars>
      </dgm:prSet>
      <dgm:spPr/>
      <dgm:t>
        <a:bodyPr/>
        <a:lstStyle/>
        <a:p>
          <a:endParaRPr lang="en-GB"/>
        </a:p>
      </dgm:t>
    </dgm:pt>
    <dgm:pt modelId="{5699B77C-0019-445A-8CAD-CEC126C8AFC0}" type="pres">
      <dgm:prSet presAssocID="{48566C15-B192-4C3B-A793-70591DCE62D7}" presName="childNode1tx" presStyleLbl="bgAcc1" presStyleIdx="2" presStyleCnt="3">
        <dgm:presLayoutVars>
          <dgm:bulletEnabled val="1"/>
        </dgm:presLayoutVars>
      </dgm:prSet>
      <dgm:spPr/>
      <dgm:t>
        <a:bodyPr/>
        <a:lstStyle/>
        <a:p>
          <a:endParaRPr lang="en-GB"/>
        </a:p>
      </dgm:t>
    </dgm:pt>
    <dgm:pt modelId="{8DCB0D7B-0043-4785-AFB9-595A971BC15A}" type="pres">
      <dgm:prSet presAssocID="{48566C15-B192-4C3B-A793-70591DCE62D7}" presName="parentNode1" presStyleLbl="node1" presStyleIdx="2" presStyleCnt="3">
        <dgm:presLayoutVars>
          <dgm:chMax val="1"/>
          <dgm:bulletEnabled val="1"/>
        </dgm:presLayoutVars>
      </dgm:prSet>
      <dgm:spPr/>
      <dgm:t>
        <a:bodyPr/>
        <a:lstStyle/>
        <a:p>
          <a:endParaRPr lang="en-GB"/>
        </a:p>
      </dgm:t>
    </dgm:pt>
    <dgm:pt modelId="{9EB02BB2-82D4-4A6D-A447-2A8628112A67}" type="pres">
      <dgm:prSet presAssocID="{48566C15-B192-4C3B-A793-70591DCE62D7}" presName="connSite1" presStyleCnt="0"/>
      <dgm:spPr/>
    </dgm:pt>
  </dgm:ptLst>
  <dgm:cxnLst>
    <dgm:cxn modelId="{02F647FC-58C7-4FE0-96CC-390002F4F203}" type="presOf" srcId="{40FBD212-0741-4804-B755-D15F0C8C223F}" destId="{59837310-6341-4655-B0EB-AA4445FA9B57}" srcOrd="0" destOrd="0" presId="urn:microsoft.com/office/officeart/2005/8/layout/hProcess4"/>
    <dgm:cxn modelId="{6BABF672-2F8E-480F-9D6E-F60D9D7A17F1}" type="presOf" srcId="{A7B8DDFE-01E8-444A-AB29-EA0DA48D2BA8}" destId="{C169C499-2523-4A6A-A7D6-35752A4FF7B0}" srcOrd="0" destOrd="0" presId="urn:microsoft.com/office/officeart/2005/8/layout/hProcess4"/>
    <dgm:cxn modelId="{8662B039-8BDB-4F22-B145-BEB52C026834}" srcId="{40FBD212-0741-4804-B755-D15F0C8C223F}" destId="{A7B8DDFE-01E8-444A-AB29-EA0DA48D2BA8}" srcOrd="0" destOrd="0" parTransId="{F99E989F-111C-4363-8978-F8CD755D04A7}" sibTransId="{39F4E99F-AF45-436E-9210-9650A18A8FB8}"/>
    <dgm:cxn modelId="{78AC8977-62EC-4BA0-B644-1CEB7623DE82}" type="presOf" srcId="{41048252-5E20-4776-8C0F-388AF4B688C3}" destId="{08CEEB1F-A4B7-4D7A-A425-811576E20EE2}" srcOrd="0" destOrd="0" presId="urn:microsoft.com/office/officeart/2005/8/layout/hProcess4"/>
    <dgm:cxn modelId="{A80C5671-8D8A-4B27-8CA1-72544A80C956}" srcId="{BD7B5370-2A1D-49DF-BBA6-FEB1C1758DB0}" destId="{41048252-5E20-4776-8C0F-388AF4B688C3}" srcOrd="0" destOrd="0" parTransId="{46E95148-4718-4E7D-A77D-5C4C45A23833}" sibTransId="{FF947C93-9A74-4BA1-8DA3-7C37E98D8E63}"/>
    <dgm:cxn modelId="{A6B62C23-CDBA-4A53-BADA-7ACADD1C066A}" type="presOf" srcId="{3B7D92DE-469D-43C3-94C1-393A8C3222DB}" destId="{5699B77C-0019-445A-8CAD-CEC126C8AFC0}" srcOrd="1" destOrd="0" presId="urn:microsoft.com/office/officeart/2005/8/layout/hProcess4"/>
    <dgm:cxn modelId="{C198FC66-2FBC-4A04-AEFB-86AC7184A8BE}" type="presOf" srcId="{DCF7EE39-9D52-42F1-A88F-65802B5C62DB}" destId="{FDC7DF12-C50A-4A7E-A68F-1E3319DBF481}" srcOrd="0" destOrd="0" presId="urn:microsoft.com/office/officeart/2005/8/layout/hProcess4"/>
    <dgm:cxn modelId="{24CFA95A-10B0-4574-A07C-EF8976499E7A}" srcId="{40FBD212-0741-4804-B755-D15F0C8C223F}" destId="{48566C15-B192-4C3B-A793-70591DCE62D7}" srcOrd="2" destOrd="0" parTransId="{15023A7A-4C0B-4356-86D0-3562571057B7}" sibTransId="{76764BD1-ADDB-4398-8857-363602E58DEB}"/>
    <dgm:cxn modelId="{E9F1EEF7-D889-430F-9515-8F8F15C21A1A}" type="presOf" srcId="{48566C15-B192-4C3B-A793-70591DCE62D7}" destId="{8DCB0D7B-0043-4785-AFB9-595A971BC15A}" srcOrd="0" destOrd="0" presId="urn:microsoft.com/office/officeart/2005/8/layout/hProcess4"/>
    <dgm:cxn modelId="{2C926404-7556-4E4E-9B75-899AE953C3A6}" type="presOf" srcId="{3B7D92DE-469D-43C3-94C1-393A8C3222DB}" destId="{692B999D-FC14-478B-9AA9-D189BA316874}" srcOrd="0" destOrd="0" presId="urn:microsoft.com/office/officeart/2005/8/layout/hProcess4"/>
    <dgm:cxn modelId="{D598D2BA-15C0-4C06-A4C8-BF1219246E05}" type="presOf" srcId="{BD7B5370-2A1D-49DF-BBA6-FEB1C1758DB0}" destId="{3FE108A2-2261-4822-8CDE-65503D58207F}" srcOrd="0" destOrd="0" presId="urn:microsoft.com/office/officeart/2005/8/layout/hProcess4"/>
    <dgm:cxn modelId="{DD8F46CD-7818-4131-9768-C4AA67125A21}" srcId="{40FBD212-0741-4804-B755-D15F0C8C223F}" destId="{BD7B5370-2A1D-49DF-BBA6-FEB1C1758DB0}" srcOrd="1" destOrd="0" parTransId="{ED9FFE91-26E9-4266-88D4-EE68F06179A2}" sibTransId="{DCF7EE39-9D52-42F1-A88F-65802B5C62DB}"/>
    <dgm:cxn modelId="{251BB6A9-FFC9-45E9-AE95-FEBD48F75A48}" srcId="{48566C15-B192-4C3B-A793-70591DCE62D7}" destId="{3B7D92DE-469D-43C3-94C1-393A8C3222DB}" srcOrd="0" destOrd="0" parTransId="{82CF1C48-717F-4D46-9AA8-DD680DC8AB51}" sibTransId="{120292E2-8C81-444F-82B0-ED9B1A813445}"/>
    <dgm:cxn modelId="{ED3DE817-764B-4A3E-A2A4-6B6B0E3E5B44}" type="presOf" srcId="{69713775-9F45-4FC4-A666-001D4C5C255B}" destId="{3E185596-75DC-4AD0-AB96-0895715A5FDF}" srcOrd="1" destOrd="0" presId="urn:microsoft.com/office/officeart/2005/8/layout/hProcess4"/>
    <dgm:cxn modelId="{1A5083BC-53C4-4FED-824A-728DF459EB7A}" type="presOf" srcId="{69713775-9F45-4FC4-A666-001D4C5C255B}" destId="{70611A14-4211-4D2E-B489-3E400D11A6B0}" srcOrd="0" destOrd="0" presId="urn:microsoft.com/office/officeart/2005/8/layout/hProcess4"/>
    <dgm:cxn modelId="{7624A896-9EAD-49CA-B652-33CFC7E065A2}" srcId="{A7B8DDFE-01E8-444A-AB29-EA0DA48D2BA8}" destId="{69713775-9F45-4FC4-A666-001D4C5C255B}" srcOrd="0" destOrd="0" parTransId="{0ABDFF37-8B12-49C1-B634-C46D4C0FA562}" sibTransId="{BDEE4479-D236-4E5D-A5DF-B9A628A15BB7}"/>
    <dgm:cxn modelId="{E03834AF-6AAE-4A26-8286-90B5642297A2}" type="presOf" srcId="{39F4E99F-AF45-436E-9210-9650A18A8FB8}" destId="{EC52D175-A687-4C94-9DC4-48F454558643}" srcOrd="0" destOrd="0" presId="urn:microsoft.com/office/officeart/2005/8/layout/hProcess4"/>
    <dgm:cxn modelId="{BE07C87B-0AEB-4F75-979B-01F3402F6829}" type="presOf" srcId="{41048252-5E20-4776-8C0F-388AF4B688C3}" destId="{A78A7183-83F5-4ED5-80AA-8F3BE222C48F}" srcOrd="1" destOrd="0" presId="urn:microsoft.com/office/officeart/2005/8/layout/hProcess4"/>
    <dgm:cxn modelId="{C6C6BEE1-1FD2-4587-8E61-3ABAE6E5181B}" type="presParOf" srcId="{59837310-6341-4655-B0EB-AA4445FA9B57}" destId="{34F37BE6-C484-413F-AE39-26B363208591}" srcOrd="0" destOrd="0" presId="urn:microsoft.com/office/officeart/2005/8/layout/hProcess4"/>
    <dgm:cxn modelId="{42CD9034-3EE2-4A0B-815F-A8C598D9BF25}" type="presParOf" srcId="{59837310-6341-4655-B0EB-AA4445FA9B57}" destId="{E998B83E-D45A-4665-98A0-77A9A9F5222D}" srcOrd="1" destOrd="0" presId="urn:microsoft.com/office/officeart/2005/8/layout/hProcess4"/>
    <dgm:cxn modelId="{805BAC78-28B2-4D07-B586-690B296ECAD4}" type="presParOf" srcId="{59837310-6341-4655-B0EB-AA4445FA9B57}" destId="{24A74E16-D07E-4F2A-BD51-A44534188CF7}" srcOrd="2" destOrd="0" presId="urn:microsoft.com/office/officeart/2005/8/layout/hProcess4"/>
    <dgm:cxn modelId="{3C122A75-8111-4087-A889-FF148E6AFBC0}" type="presParOf" srcId="{24A74E16-D07E-4F2A-BD51-A44534188CF7}" destId="{E3B10292-8A5A-405F-B668-3CEAD35869BB}" srcOrd="0" destOrd="0" presId="urn:microsoft.com/office/officeart/2005/8/layout/hProcess4"/>
    <dgm:cxn modelId="{6B7EB085-261A-4DAC-920A-D042A891030C}" type="presParOf" srcId="{E3B10292-8A5A-405F-B668-3CEAD35869BB}" destId="{ED3F4A73-1BC2-4329-B7CD-3EB518C823D7}" srcOrd="0" destOrd="0" presId="urn:microsoft.com/office/officeart/2005/8/layout/hProcess4"/>
    <dgm:cxn modelId="{579EC72F-7063-43BD-BECB-4D06CAB060B8}" type="presParOf" srcId="{E3B10292-8A5A-405F-B668-3CEAD35869BB}" destId="{70611A14-4211-4D2E-B489-3E400D11A6B0}" srcOrd="1" destOrd="0" presId="urn:microsoft.com/office/officeart/2005/8/layout/hProcess4"/>
    <dgm:cxn modelId="{4DABE264-6E64-4787-8772-63FE6133447B}" type="presParOf" srcId="{E3B10292-8A5A-405F-B668-3CEAD35869BB}" destId="{3E185596-75DC-4AD0-AB96-0895715A5FDF}" srcOrd="2" destOrd="0" presId="urn:microsoft.com/office/officeart/2005/8/layout/hProcess4"/>
    <dgm:cxn modelId="{2B078081-EDE0-4B22-9504-38E9EFC749B1}" type="presParOf" srcId="{E3B10292-8A5A-405F-B668-3CEAD35869BB}" destId="{C169C499-2523-4A6A-A7D6-35752A4FF7B0}" srcOrd="3" destOrd="0" presId="urn:microsoft.com/office/officeart/2005/8/layout/hProcess4"/>
    <dgm:cxn modelId="{E7002559-1975-4859-B91B-8D14952D8CC9}" type="presParOf" srcId="{E3B10292-8A5A-405F-B668-3CEAD35869BB}" destId="{16CE9CE2-C90A-4455-B3EA-0EC2FC59E393}" srcOrd="4" destOrd="0" presId="urn:microsoft.com/office/officeart/2005/8/layout/hProcess4"/>
    <dgm:cxn modelId="{6539FC4D-3534-4EC8-9D3B-9B3304194658}" type="presParOf" srcId="{24A74E16-D07E-4F2A-BD51-A44534188CF7}" destId="{EC52D175-A687-4C94-9DC4-48F454558643}" srcOrd="1" destOrd="0" presId="urn:microsoft.com/office/officeart/2005/8/layout/hProcess4"/>
    <dgm:cxn modelId="{F92A9B5F-B13B-4D57-BBB4-B4930192354D}" type="presParOf" srcId="{24A74E16-D07E-4F2A-BD51-A44534188CF7}" destId="{64C09556-81F3-4809-B07B-BD3977103364}" srcOrd="2" destOrd="0" presId="urn:microsoft.com/office/officeart/2005/8/layout/hProcess4"/>
    <dgm:cxn modelId="{B3D37618-4A90-46C3-9D9F-C0EAD7E2CCE6}" type="presParOf" srcId="{64C09556-81F3-4809-B07B-BD3977103364}" destId="{BE9FA645-8F32-4561-BA8F-51E600BE7CA7}" srcOrd="0" destOrd="0" presId="urn:microsoft.com/office/officeart/2005/8/layout/hProcess4"/>
    <dgm:cxn modelId="{67B0CF68-DA30-4940-9077-D8336308EC63}" type="presParOf" srcId="{64C09556-81F3-4809-B07B-BD3977103364}" destId="{08CEEB1F-A4B7-4D7A-A425-811576E20EE2}" srcOrd="1" destOrd="0" presId="urn:microsoft.com/office/officeart/2005/8/layout/hProcess4"/>
    <dgm:cxn modelId="{F4E1EEAD-060D-4D61-A59D-A3DEA74B6FCC}" type="presParOf" srcId="{64C09556-81F3-4809-B07B-BD3977103364}" destId="{A78A7183-83F5-4ED5-80AA-8F3BE222C48F}" srcOrd="2" destOrd="0" presId="urn:microsoft.com/office/officeart/2005/8/layout/hProcess4"/>
    <dgm:cxn modelId="{7D5F9B80-1BB1-4EC9-9E59-246B38443AEC}" type="presParOf" srcId="{64C09556-81F3-4809-B07B-BD3977103364}" destId="{3FE108A2-2261-4822-8CDE-65503D58207F}" srcOrd="3" destOrd="0" presId="urn:microsoft.com/office/officeart/2005/8/layout/hProcess4"/>
    <dgm:cxn modelId="{5824D4ED-A13A-4123-B1AD-DD7CC104EB3A}" type="presParOf" srcId="{64C09556-81F3-4809-B07B-BD3977103364}" destId="{EADAE2F9-34D2-4EC7-B9B5-17FEF5456D5A}" srcOrd="4" destOrd="0" presId="urn:microsoft.com/office/officeart/2005/8/layout/hProcess4"/>
    <dgm:cxn modelId="{ABFABF05-B8A7-471C-A6F7-BCAB6F699DE8}" type="presParOf" srcId="{24A74E16-D07E-4F2A-BD51-A44534188CF7}" destId="{FDC7DF12-C50A-4A7E-A68F-1E3319DBF481}" srcOrd="3" destOrd="0" presId="urn:microsoft.com/office/officeart/2005/8/layout/hProcess4"/>
    <dgm:cxn modelId="{38F3B0DD-A187-4F51-8ABC-E22D3058C82A}" type="presParOf" srcId="{24A74E16-D07E-4F2A-BD51-A44534188CF7}" destId="{8508237F-F86B-46AA-AF69-108E41E274E6}" srcOrd="4" destOrd="0" presId="urn:microsoft.com/office/officeart/2005/8/layout/hProcess4"/>
    <dgm:cxn modelId="{D7BCC464-8E7A-480B-BFF0-9FD2D6A84189}" type="presParOf" srcId="{8508237F-F86B-46AA-AF69-108E41E274E6}" destId="{73BC5FE7-56C5-42EA-B2DF-2EA985F6BD75}" srcOrd="0" destOrd="0" presId="urn:microsoft.com/office/officeart/2005/8/layout/hProcess4"/>
    <dgm:cxn modelId="{22905785-4404-43A0-B6AE-4AC7AB016DD3}" type="presParOf" srcId="{8508237F-F86B-46AA-AF69-108E41E274E6}" destId="{692B999D-FC14-478B-9AA9-D189BA316874}" srcOrd="1" destOrd="0" presId="urn:microsoft.com/office/officeart/2005/8/layout/hProcess4"/>
    <dgm:cxn modelId="{D6DE1C76-23FB-49D6-9BBE-F45EEBA050DD}" type="presParOf" srcId="{8508237F-F86B-46AA-AF69-108E41E274E6}" destId="{5699B77C-0019-445A-8CAD-CEC126C8AFC0}" srcOrd="2" destOrd="0" presId="urn:microsoft.com/office/officeart/2005/8/layout/hProcess4"/>
    <dgm:cxn modelId="{DCE6F840-9A59-4079-AE74-527675D94B60}" type="presParOf" srcId="{8508237F-F86B-46AA-AF69-108E41E274E6}" destId="{8DCB0D7B-0043-4785-AFB9-595A971BC15A}" srcOrd="3" destOrd="0" presId="urn:microsoft.com/office/officeart/2005/8/layout/hProcess4"/>
    <dgm:cxn modelId="{2F247556-52B7-4F69-9F00-26FAA0613F43}" type="presParOf" srcId="{8508237F-F86B-46AA-AF69-108E41E274E6}" destId="{9EB02BB2-82D4-4A6D-A447-2A8628112A6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700143-E2F2-4D5B-A0A8-012C95A3A57F}" type="doc">
      <dgm:prSet loTypeId="urn:microsoft.com/office/officeart/2005/8/layout/process1" loCatId="process" qsTypeId="urn:microsoft.com/office/officeart/2005/8/quickstyle/simple1" qsCatId="simple" csTypeId="urn:microsoft.com/office/officeart/2005/8/colors/accent1_2" csCatId="accent1" phldr="1"/>
      <dgm:spPr/>
    </dgm:pt>
    <dgm:pt modelId="{439038E1-501E-4481-A08F-C60AC4BC505C}">
      <dgm:prSet phldrT="[Text]"/>
      <dgm:spPr/>
      <dgm:t>
        <a:bodyPr/>
        <a:lstStyle/>
        <a:p>
          <a:r>
            <a:rPr lang="en-GB" dirty="0" smtClean="0"/>
            <a:t>Monetary Policy</a:t>
          </a:r>
          <a:endParaRPr lang="en-GB" dirty="0"/>
        </a:p>
      </dgm:t>
    </dgm:pt>
    <dgm:pt modelId="{039D7191-B430-4864-B0F9-8CEA73D1B030}" type="parTrans" cxnId="{07935093-7F27-4DF5-A87A-271EB33AF9BE}">
      <dgm:prSet/>
      <dgm:spPr/>
      <dgm:t>
        <a:bodyPr/>
        <a:lstStyle/>
        <a:p>
          <a:endParaRPr lang="en-GB"/>
        </a:p>
      </dgm:t>
    </dgm:pt>
    <dgm:pt modelId="{1EAC6AAA-962C-4A96-8619-E911886C0EA7}" type="sibTrans" cxnId="{07935093-7F27-4DF5-A87A-271EB33AF9BE}">
      <dgm:prSet/>
      <dgm:spPr/>
      <dgm:t>
        <a:bodyPr/>
        <a:lstStyle/>
        <a:p>
          <a:endParaRPr lang="en-GB"/>
        </a:p>
      </dgm:t>
    </dgm:pt>
    <dgm:pt modelId="{588616EB-8EA6-44DA-BAF1-53BCCC5557EB}">
      <dgm:prSet phldrT="[Text]"/>
      <dgm:spPr/>
      <dgm:t>
        <a:bodyPr/>
        <a:lstStyle/>
        <a:p>
          <a:r>
            <a:rPr lang="en-GB" dirty="0" smtClean="0"/>
            <a:t>Channels of Monetary Transmission Mechanism</a:t>
          </a:r>
          <a:endParaRPr lang="en-GB" dirty="0"/>
        </a:p>
      </dgm:t>
    </dgm:pt>
    <dgm:pt modelId="{90DD111A-49BD-4A80-803D-C7C1DD46AAED}" type="parTrans" cxnId="{E7FF8FED-FF99-483A-BDEE-F31CEFF86BD7}">
      <dgm:prSet/>
      <dgm:spPr/>
      <dgm:t>
        <a:bodyPr/>
        <a:lstStyle/>
        <a:p>
          <a:endParaRPr lang="en-GB"/>
        </a:p>
      </dgm:t>
    </dgm:pt>
    <dgm:pt modelId="{16C301FE-A55E-475D-B3C3-E72C7E23512D}" type="sibTrans" cxnId="{E7FF8FED-FF99-483A-BDEE-F31CEFF86BD7}">
      <dgm:prSet/>
      <dgm:spPr/>
      <dgm:t>
        <a:bodyPr/>
        <a:lstStyle/>
        <a:p>
          <a:endParaRPr lang="en-GB"/>
        </a:p>
      </dgm:t>
    </dgm:pt>
    <dgm:pt modelId="{CCB0C276-911B-4E60-841A-F6D6B5CD4A00}">
      <dgm:prSet phldrT="[Text]"/>
      <dgm:spPr/>
      <dgm:t>
        <a:bodyPr/>
        <a:lstStyle/>
        <a:p>
          <a:endParaRPr lang="en-GB" dirty="0" smtClean="0"/>
        </a:p>
        <a:p>
          <a:r>
            <a:rPr lang="en-GB" dirty="0" smtClean="0"/>
            <a:t>Level of economic activity</a:t>
          </a:r>
        </a:p>
        <a:p>
          <a:endParaRPr lang="en-GB" dirty="0"/>
        </a:p>
      </dgm:t>
    </dgm:pt>
    <dgm:pt modelId="{07FA29F9-98CB-47CC-BDD5-E3041B8E050D}" type="parTrans" cxnId="{C1171904-2B4A-4E37-93BA-F972DAB695B5}">
      <dgm:prSet/>
      <dgm:spPr/>
      <dgm:t>
        <a:bodyPr/>
        <a:lstStyle/>
        <a:p>
          <a:endParaRPr lang="en-GB"/>
        </a:p>
      </dgm:t>
    </dgm:pt>
    <dgm:pt modelId="{42B7A954-EB46-4F48-8AE7-20588039A598}" type="sibTrans" cxnId="{C1171904-2B4A-4E37-93BA-F972DAB695B5}">
      <dgm:prSet/>
      <dgm:spPr/>
      <dgm:t>
        <a:bodyPr/>
        <a:lstStyle/>
        <a:p>
          <a:endParaRPr lang="en-GB"/>
        </a:p>
      </dgm:t>
    </dgm:pt>
    <dgm:pt modelId="{D4F44581-1E78-4FD7-96CE-175B51CA46D1}" type="pres">
      <dgm:prSet presAssocID="{F3700143-E2F2-4D5B-A0A8-012C95A3A57F}" presName="Name0" presStyleCnt="0">
        <dgm:presLayoutVars>
          <dgm:dir/>
          <dgm:resizeHandles val="exact"/>
        </dgm:presLayoutVars>
      </dgm:prSet>
      <dgm:spPr/>
    </dgm:pt>
    <dgm:pt modelId="{E91BCD62-F992-467D-9BB6-C42EFC899EAE}" type="pres">
      <dgm:prSet presAssocID="{439038E1-501E-4481-A08F-C60AC4BC505C}" presName="node" presStyleLbl="node1" presStyleIdx="0" presStyleCnt="3">
        <dgm:presLayoutVars>
          <dgm:bulletEnabled val="1"/>
        </dgm:presLayoutVars>
      </dgm:prSet>
      <dgm:spPr/>
      <dgm:t>
        <a:bodyPr/>
        <a:lstStyle/>
        <a:p>
          <a:endParaRPr lang="en-GB"/>
        </a:p>
      </dgm:t>
    </dgm:pt>
    <dgm:pt modelId="{B1F1972C-EE79-4A19-8A6F-ADB505263AED}" type="pres">
      <dgm:prSet presAssocID="{1EAC6AAA-962C-4A96-8619-E911886C0EA7}" presName="sibTrans" presStyleLbl="sibTrans2D1" presStyleIdx="0" presStyleCnt="2"/>
      <dgm:spPr/>
      <dgm:t>
        <a:bodyPr/>
        <a:lstStyle/>
        <a:p>
          <a:endParaRPr lang="en-GB"/>
        </a:p>
      </dgm:t>
    </dgm:pt>
    <dgm:pt modelId="{26CDE833-607B-4A9D-9B3D-4A9FF770B89B}" type="pres">
      <dgm:prSet presAssocID="{1EAC6AAA-962C-4A96-8619-E911886C0EA7}" presName="connectorText" presStyleLbl="sibTrans2D1" presStyleIdx="0" presStyleCnt="2"/>
      <dgm:spPr/>
      <dgm:t>
        <a:bodyPr/>
        <a:lstStyle/>
        <a:p>
          <a:endParaRPr lang="en-GB"/>
        </a:p>
      </dgm:t>
    </dgm:pt>
    <dgm:pt modelId="{1C3FFAF3-1852-4FD9-AB0D-D85DB4325B2E}" type="pres">
      <dgm:prSet presAssocID="{588616EB-8EA6-44DA-BAF1-53BCCC5557EB}" presName="node" presStyleLbl="node1" presStyleIdx="1" presStyleCnt="3">
        <dgm:presLayoutVars>
          <dgm:bulletEnabled val="1"/>
        </dgm:presLayoutVars>
      </dgm:prSet>
      <dgm:spPr/>
      <dgm:t>
        <a:bodyPr/>
        <a:lstStyle/>
        <a:p>
          <a:endParaRPr lang="en-GB"/>
        </a:p>
      </dgm:t>
    </dgm:pt>
    <dgm:pt modelId="{7980F1D3-7153-49F7-8AAE-B710CB37ECE8}" type="pres">
      <dgm:prSet presAssocID="{16C301FE-A55E-475D-B3C3-E72C7E23512D}" presName="sibTrans" presStyleLbl="sibTrans2D1" presStyleIdx="1" presStyleCnt="2"/>
      <dgm:spPr/>
      <dgm:t>
        <a:bodyPr/>
        <a:lstStyle/>
        <a:p>
          <a:endParaRPr lang="en-GB"/>
        </a:p>
      </dgm:t>
    </dgm:pt>
    <dgm:pt modelId="{1A7D7722-6767-4E73-9EBF-5A9A7725A07D}" type="pres">
      <dgm:prSet presAssocID="{16C301FE-A55E-475D-B3C3-E72C7E23512D}" presName="connectorText" presStyleLbl="sibTrans2D1" presStyleIdx="1" presStyleCnt="2"/>
      <dgm:spPr/>
      <dgm:t>
        <a:bodyPr/>
        <a:lstStyle/>
        <a:p>
          <a:endParaRPr lang="en-GB"/>
        </a:p>
      </dgm:t>
    </dgm:pt>
    <dgm:pt modelId="{D9EA4163-3312-479E-85AE-44FC061474FE}" type="pres">
      <dgm:prSet presAssocID="{CCB0C276-911B-4E60-841A-F6D6B5CD4A00}" presName="node" presStyleLbl="node1" presStyleIdx="2" presStyleCnt="3">
        <dgm:presLayoutVars>
          <dgm:bulletEnabled val="1"/>
        </dgm:presLayoutVars>
      </dgm:prSet>
      <dgm:spPr/>
      <dgm:t>
        <a:bodyPr/>
        <a:lstStyle/>
        <a:p>
          <a:endParaRPr lang="en-GB"/>
        </a:p>
      </dgm:t>
    </dgm:pt>
  </dgm:ptLst>
  <dgm:cxnLst>
    <dgm:cxn modelId="{9A85D07F-0297-4351-AD9D-BFDFC9F2CCA6}" type="presOf" srcId="{588616EB-8EA6-44DA-BAF1-53BCCC5557EB}" destId="{1C3FFAF3-1852-4FD9-AB0D-D85DB4325B2E}" srcOrd="0" destOrd="0" presId="urn:microsoft.com/office/officeart/2005/8/layout/process1"/>
    <dgm:cxn modelId="{07935093-7F27-4DF5-A87A-271EB33AF9BE}" srcId="{F3700143-E2F2-4D5B-A0A8-012C95A3A57F}" destId="{439038E1-501E-4481-A08F-C60AC4BC505C}" srcOrd="0" destOrd="0" parTransId="{039D7191-B430-4864-B0F9-8CEA73D1B030}" sibTransId="{1EAC6AAA-962C-4A96-8619-E911886C0EA7}"/>
    <dgm:cxn modelId="{17B77CB3-56E3-4D12-B743-BBD721BE6755}" type="presOf" srcId="{16C301FE-A55E-475D-B3C3-E72C7E23512D}" destId="{1A7D7722-6767-4E73-9EBF-5A9A7725A07D}" srcOrd="1" destOrd="0" presId="urn:microsoft.com/office/officeart/2005/8/layout/process1"/>
    <dgm:cxn modelId="{C1171904-2B4A-4E37-93BA-F972DAB695B5}" srcId="{F3700143-E2F2-4D5B-A0A8-012C95A3A57F}" destId="{CCB0C276-911B-4E60-841A-F6D6B5CD4A00}" srcOrd="2" destOrd="0" parTransId="{07FA29F9-98CB-47CC-BDD5-E3041B8E050D}" sibTransId="{42B7A954-EB46-4F48-8AE7-20588039A598}"/>
    <dgm:cxn modelId="{6D16AFC5-0B74-44AB-B81E-02DF69DF3CEC}" type="presOf" srcId="{1EAC6AAA-962C-4A96-8619-E911886C0EA7}" destId="{B1F1972C-EE79-4A19-8A6F-ADB505263AED}" srcOrd="0" destOrd="0" presId="urn:microsoft.com/office/officeart/2005/8/layout/process1"/>
    <dgm:cxn modelId="{683621B3-0CD8-4346-B2AC-1DA1385AA372}" type="presOf" srcId="{16C301FE-A55E-475D-B3C3-E72C7E23512D}" destId="{7980F1D3-7153-49F7-8AAE-B710CB37ECE8}" srcOrd="0" destOrd="0" presId="urn:microsoft.com/office/officeart/2005/8/layout/process1"/>
    <dgm:cxn modelId="{1B60309D-4A9E-4370-9EB6-281E9E1FECF6}" type="presOf" srcId="{439038E1-501E-4481-A08F-C60AC4BC505C}" destId="{E91BCD62-F992-467D-9BB6-C42EFC899EAE}" srcOrd="0" destOrd="0" presId="urn:microsoft.com/office/officeart/2005/8/layout/process1"/>
    <dgm:cxn modelId="{D4329EC1-E38F-43C9-B8FC-CA529B7B31D1}" type="presOf" srcId="{CCB0C276-911B-4E60-841A-F6D6B5CD4A00}" destId="{D9EA4163-3312-479E-85AE-44FC061474FE}" srcOrd="0" destOrd="0" presId="urn:microsoft.com/office/officeart/2005/8/layout/process1"/>
    <dgm:cxn modelId="{F2A4C48E-D542-44A9-8418-CB592DAF750B}" type="presOf" srcId="{F3700143-E2F2-4D5B-A0A8-012C95A3A57F}" destId="{D4F44581-1E78-4FD7-96CE-175B51CA46D1}" srcOrd="0" destOrd="0" presId="urn:microsoft.com/office/officeart/2005/8/layout/process1"/>
    <dgm:cxn modelId="{E7FF8FED-FF99-483A-BDEE-F31CEFF86BD7}" srcId="{F3700143-E2F2-4D5B-A0A8-012C95A3A57F}" destId="{588616EB-8EA6-44DA-BAF1-53BCCC5557EB}" srcOrd="1" destOrd="0" parTransId="{90DD111A-49BD-4A80-803D-C7C1DD46AAED}" sibTransId="{16C301FE-A55E-475D-B3C3-E72C7E23512D}"/>
    <dgm:cxn modelId="{5F44B4C7-3163-4A28-9280-5CD1E79F4879}" type="presOf" srcId="{1EAC6AAA-962C-4A96-8619-E911886C0EA7}" destId="{26CDE833-607B-4A9D-9B3D-4A9FF770B89B}" srcOrd="1" destOrd="0" presId="urn:microsoft.com/office/officeart/2005/8/layout/process1"/>
    <dgm:cxn modelId="{82BD714F-5EDE-4ED5-AB9C-DA43CFF4C029}" type="presParOf" srcId="{D4F44581-1E78-4FD7-96CE-175B51CA46D1}" destId="{E91BCD62-F992-467D-9BB6-C42EFC899EAE}" srcOrd="0" destOrd="0" presId="urn:microsoft.com/office/officeart/2005/8/layout/process1"/>
    <dgm:cxn modelId="{1534CDD0-C624-40EA-8CF4-F687062E3531}" type="presParOf" srcId="{D4F44581-1E78-4FD7-96CE-175B51CA46D1}" destId="{B1F1972C-EE79-4A19-8A6F-ADB505263AED}" srcOrd="1" destOrd="0" presId="urn:microsoft.com/office/officeart/2005/8/layout/process1"/>
    <dgm:cxn modelId="{28C6B74C-B2E0-40CC-ABDB-00D9E0B4C133}" type="presParOf" srcId="{B1F1972C-EE79-4A19-8A6F-ADB505263AED}" destId="{26CDE833-607B-4A9D-9B3D-4A9FF770B89B}" srcOrd="0" destOrd="0" presId="urn:microsoft.com/office/officeart/2005/8/layout/process1"/>
    <dgm:cxn modelId="{64708BB1-9C8F-4A92-B61C-489294B6F42B}" type="presParOf" srcId="{D4F44581-1E78-4FD7-96CE-175B51CA46D1}" destId="{1C3FFAF3-1852-4FD9-AB0D-D85DB4325B2E}" srcOrd="2" destOrd="0" presId="urn:microsoft.com/office/officeart/2005/8/layout/process1"/>
    <dgm:cxn modelId="{2FFE62B0-42C6-408F-BFC2-C971EE178034}" type="presParOf" srcId="{D4F44581-1E78-4FD7-96CE-175B51CA46D1}" destId="{7980F1D3-7153-49F7-8AAE-B710CB37ECE8}" srcOrd="3" destOrd="0" presId="urn:microsoft.com/office/officeart/2005/8/layout/process1"/>
    <dgm:cxn modelId="{403471D1-7D65-4675-BFEF-4DF532F0A040}" type="presParOf" srcId="{7980F1D3-7153-49F7-8AAE-B710CB37ECE8}" destId="{1A7D7722-6767-4E73-9EBF-5A9A7725A07D}" srcOrd="0" destOrd="0" presId="urn:microsoft.com/office/officeart/2005/8/layout/process1"/>
    <dgm:cxn modelId="{48B2F3FF-5292-4674-8795-4AE5D76B3D21}" type="presParOf" srcId="{D4F44581-1E78-4FD7-96CE-175B51CA46D1}" destId="{D9EA4163-3312-479E-85AE-44FC061474F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7E0706-E55A-4D60-83FC-FAD7278EB59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8AB1E29A-4B7C-43F5-A478-E6CBE4B3A03D}">
      <dgm:prSet phldrT="[Text]"/>
      <dgm:spPr/>
      <dgm:t>
        <a:bodyPr/>
        <a:lstStyle/>
        <a:p>
          <a:r>
            <a:rPr lang="en-GB" dirty="0" smtClean="0"/>
            <a:t>Understanding</a:t>
          </a:r>
          <a:endParaRPr lang="en-GB" dirty="0"/>
        </a:p>
      </dgm:t>
    </dgm:pt>
    <dgm:pt modelId="{BC939811-4C81-46AD-BB86-04F4815B88E2}" type="parTrans" cxnId="{49D24ABD-4A11-4980-B3F3-02633A146C0D}">
      <dgm:prSet/>
      <dgm:spPr/>
      <dgm:t>
        <a:bodyPr/>
        <a:lstStyle/>
        <a:p>
          <a:endParaRPr lang="en-GB"/>
        </a:p>
      </dgm:t>
    </dgm:pt>
    <dgm:pt modelId="{032FE8BE-6EFE-46F5-A4DC-EC8C239E046C}" type="sibTrans" cxnId="{49D24ABD-4A11-4980-B3F3-02633A146C0D}">
      <dgm:prSet/>
      <dgm:spPr/>
      <dgm:t>
        <a:bodyPr/>
        <a:lstStyle/>
        <a:p>
          <a:endParaRPr lang="en-GB"/>
        </a:p>
      </dgm:t>
    </dgm:pt>
    <dgm:pt modelId="{905536DB-D55A-4383-BC1A-39A5928029A5}">
      <dgm:prSet phldrT="[Text]"/>
      <dgm:spPr/>
      <dgm:t>
        <a:bodyPr/>
        <a:lstStyle/>
        <a:p>
          <a:r>
            <a:rPr lang="en-GB" smtClean="0"/>
            <a:t>Private sector credit demand</a:t>
          </a:r>
          <a:endParaRPr lang="en-GB" dirty="0"/>
        </a:p>
      </dgm:t>
    </dgm:pt>
    <dgm:pt modelId="{BAFE8235-67CB-4F92-9723-A04A229A0F59}" type="parTrans" cxnId="{A1D284D6-A2D5-4433-9ACB-01AFEA8355A8}">
      <dgm:prSet/>
      <dgm:spPr/>
      <dgm:t>
        <a:bodyPr/>
        <a:lstStyle/>
        <a:p>
          <a:endParaRPr lang="en-GB"/>
        </a:p>
      </dgm:t>
    </dgm:pt>
    <dgm:pt modelId="{07B78FF7-C3D3-4D30-9847-5C1C900DF7BF}" type="sibTrans" cxnId="{A1D284D6-A2D5-4433-9ACB-01AFEA8355A8}">
      <dgm:prSet/>
      <dgm:spPr/>
      <dgm:t>
        <a:bodyPr/>
        <a:lstStyle/>
        <a:p>
          <a:endParaRPr lang="en-GB"/>
        </a:p>
      </dgm:t>
    </dgm:pt>
    <dgm:pt modelId="{0E71D899-28DE-48CF-B2BC-E2B4D1043E25}">
      <dgm:prSet phldrT="[Text]"/>
      <dgm:spPr/>
      <dgm:t>
        <a:bodyPr/>
        <a:lstStyle/>
        <a:p>
          <a:r>
            <a:rPr lang="en-GB" dirty="0" smtClean="0"/>
            <a:t>Effective Monetary Policy</a:t>
          </a:r>
          <a:endParaRPr lang="en-GB" dirty="0"/>
        </a:p>
      </dgm:t>
    </dgm:pt>
    <dgm:pt modelId="{A8DA061F-A5C8-4999-8548-933D1118483D}" type="parTrans" cxnId="{3548EC22-CED8-4D45-8FB9-8F364F4CD27E}">
      <dgm:prSet/>
      <dgm:spPr/>
      <dgm:t>
        <a:bodyPr/>
        <a:lstStyle/>
        <a:p>
          <a:endParaRPr lang="en-GB"/>
        </a:p>
      </dgm:t>
    </dgm:pt>
    <dgm:pt modelId="{31C1FA20-9E9F-46DD-9901-8D20E0A0B5AB}" type="sibTrans" cxnId="{3548EC22-CED8-4D45-8FB9-8F364F4CD27E}">
      <dgm:prSet/>
      <dgm:spPr/>
      <dgm:t>
        <a:bodyPr/>
        <a:lstStyle/>
        <a:p>
          <a:endParaRPr lang="en-GB"/>
        </a:p>
      </dgm:t>
    </dgm:pt>
    <dgm:pt modelId="{F484A1F2-C2ED-4494-9A96-0B3E7A3BD078}">
      <dgm:prSet phldrT="[Text]"/>
      <dgm:spPr/>
      <dgm:t>
        <a:bodyPr/>
        <a:lstStyle/>
        <a:p>
          <a:r>
            <a:rPr lang="en-GB" dirty="0" smtClean="0"/>
            <a:t>Achieving macroeconomic objectives</a:t>
          </a:r>
          <a:endParaRPr lang="en-GB" dirty="0"/>
        </a:p>
      </dgm:t>
    </dgm:pt>
    <dgm:pt modelId="{DA17C544-7A35-4A87-8AD9-1BF52C3EF94B}" type="parTrans" cxnId="{2DE26B3B-41A2-4D45-A67B-5242AC644A08}">
      <dgm:prSet/>
      <dgm:spPr/>
      <dgm:t>
        <a:bodyPr/>
        <a:lstStyle/>
        <a:p>
          <a:endParaRPr lang="en-GB"/>
        </a:p>
      </dgm:t>
    </dgm:pt>
    <dgm:pt modelId="{8FDD5D29-3A4F-4FB6-B80D-C2941A78DBD4}" type="sibTrans" cxnId="{2DE26B3B-41A2-4D45-A67B-5242AC644A08}">
      <dgm:prSet/>
      <dgm:spPr/>
      <dgm:t>
        <a:bodyPr/>
        <a:lstStyle/>
        <a:p>
          <a:endParaRPr lang="en-GB"/>
        </a:p>
      </dgm:t>
    </dgm:pt>
    <dgm:pt modelId="{60F10213-5ABC-4A5D-B326-D9E74FA621D2}">
      <dgm:prSet phldrT="[Text]"/>
      <dgm:spPr/>
      <dgm:t>
        <a:bodyPr/>
        <a:lstStyle/>
        <a:p>
          <a:r>
            <a:rPr lang="en-GB" dirty="0" smtClean="0"/>
            <a:t>Sustainable economic growth</a:t>
          </a:r>
          <a:endParaRPr lang="en-GB" dirty="0"/>
        </a:p>
      </dgm:t>
    </dgm:pt>
    <dgm:pt modelId="{FB5AEB91-FA86-466A-8FB4-7D55AB0B5A0C}" type="parTrans" cxnId="{A01460E0-465C-442A-9FA1-73516FC32D26}">
      <dgm:prSet/>
      <dgm:spPr/>
      <dgm:t>
        <a:bodyPr/>
        <a:lstStyle/>
        <a:p>
          <a:endParaRPr lang="en-GB"/>
        </a:p>
      </dgm:t>
    </dgm:pt>
    <dgm:pt modelId="{6BBC3D06-A3A3-4A11-82F6-6D7C65BD8D23}" type="sibTrans" cxnId="{A01460E0-465C-442A-9FA1-73516FC32D26}">
      <dgm:prSet/>
      <dgm:spPr/>
      <dgm:t>
        <a:bodyPr/>
        <a:lstStyle/>
        <a:p>
          <a:endParaRPr lang="en-GB"/>
        </a:p>
      </dgm:t>
    </dgm:pt>
    <dgm:pt modelId="{D10C343A-4B03-4976-8CA4-21D03315B644}">
      <dgm:prSet phldrT="[Text]"/>
      <dgm:spPr/>
      <dgm:t>
        <a:bodyPr/>
        <a:lstStyle/>
        <a:p>
          <a:r>
            <a:rPr lang="en-GB" dirty="0" smtClean="0"/>
            <a:t>Formulation of</a:t>
          </a:r>
          <a:endParaRPr lang="en-GB" dirty="0"/>
        </a:p>
      </dgm:t>
    </dgm:pt>
    <dgm:pt modelId="{C16070B6-75DA-4B54-98F6-0BBC61A4E2AC}" type="sibTrans" cxnId="{92E0D7E9-7271-4363-B535-04ABBB13E995}">
      <dgm:prSet/>
      <dgm:spPr/>
      <dgm:t>
        <a:bodyPr/>
        <a:lstStyle/>
        <a:p>
          <a:endParaRPr lang="en-GB"/>
        </a:p>
      </dgm:t>
    </dgm:pt>
    <dgm:pt modelId="{B5D60E76-19D3-4D7D-AEC5-B24CD6242DE5}" type="parTrans" cxnId="{92E0D7E9-7271-4363-B535-04ABBB13E995}">
      <dgm:prSet/>
      <dgm:spPr/>
      <dgm:t>
        <a:bodyPr/>
        <a:lstStyle/>
        <a:p>
          <a:endParaRPr lang="en-GB"/>
        </a:p>
      </dgm:t>
    </dgm:pt>
    <dgm:pt modelId="{68CC43BE-DE41-48CC-8349-D845DB042A13}">
      <dgm:prSet phldrT="[Text]"/>
      <dgm:spPr/>
      <dgm:t>
        <a:bodyPr/>
        <a:lstStyle/>
        <a:p>
          <a:r>
            <a:rPr lang="en-GB" dirty="0" smtClean="0"/>
            <a:t>Price stability </a:t>
          </a:r>
          <a:endParaRPr lang="en-GB" dirty="0"/>
        </a:p>
      </dgm:t>
    </dgm:pt>
    <dgm:pt modelId="{AAEE89A4-09D3-4782-B128-F997958DDFAC}" type="parTrans" cxnId="{9C215E85-1014-4109-9343-F83EB46DA69F}">
      <dgm:prSet/>
      <dgm:spPr/>
      <dgm:t>
        <a:bodyPr/>
        <a:lstStyle/>
        <a:p>
          <a:endParaRPr lang="en-GB"/>
        </a:p>
      </dgm:t>
    </dgm:pt>
    <dgm:pt modelId="{8894F292-7949-4C90-A1CA-57E8E0F05EC8}" type="sibTrans" cxnId="{9C215E85-1014-4109-9343-F83EB46DA69F}">
      <dgm:prSet/>
      <dgm:spPr/>
      <dgm:t>
        <a:bodyPr/>
        <a:lstStyle/>
        <a:p>
          <a:endParaRPr lang="en-GB"/>
        </a:p>
      </dgm:t>
    </dgm:pt>
    <dgm:pt modelId="{2856635E-F576-4056-A21A-BAED1A38C16A}">
      <dgm:prSet phldrT="[Text]"/>
      <dgm:spPr/>
      <dgm:t>
        <a:bodyPr/>
        <a:lstStyle/>
        <a:p>
          <a:r>
            <a:rPr lang="en-GB" dirty="0" smtClean="0"/>
            <a:t>Directing future economic activity</a:t>
          </a:r>
          <a:endParaRPr lang="en-GB" dirty="0"/>
        </a:p>
      </dgm:t>
    </dgm:pt>
    <dgm:pt modelId="{12BE8551-4F87-41B4-95B4-F8CAF9EBE916}" type="parTrans" cxnId="{75EA4CB5-FDDF-4AE1-986D-578A186580CD}">
      <dgm:prSet/>
      <dgm:spPr/>
      <dgm:t>
        <a:bodyPr/>
        <a:lstStyle/>
        <a:p>
          <a:endParaRPr lang="en-GB"/>
        </a:p>
      </dgm:t>
    </dgm:pt>
    <dgm:pt modelId="{E9B28D1F-12E7-4722-8090-69174A636BAF}" type="sibTrans" cxnId="{75EA4CB5-FDDF-4AE1-986D-578A186580CD}">
      <dgm:prSet/>
      <dgm:spPr/>
      <dgm:t>
        <a:bodyPr/>
        <a:lstStyle/>
        <a:p>
          <a:endParaRPr lang="en-GB"/>
        </a:p>
      </dgm:t>
    </dgm:pt>
    <dgm:pt modelId="{50156463-ED3D-4897-8719-87E2CE229F57}" type="pres">
      <dgm:prSet presAssocID="{827E0706-E55A-4D60-83FC-FAD7278EB591}" presName="linearFlow" presStyleCnt="0">
        <dgm:presLayoutVars>
          <dgm:dir/>
          <dgm:animLvl val="lvl"/>
          <dgm:resizeHandles val="exact"/>
        </dgm:presLayoutVars>
      </dgm:prSet>
      <dgm:spPr/>
      <dgm:t>
        <a:bodyPr/>
        <a:lstStyle/>
        <a:p>
          <a:endParaRPr lang="en-GB"/>
        </a:p>
      </dgm:t>
    </dgm:pt>
    <dgm:pt modelId="{74CF3ADF-E3AE-454B-86EF-DED5C9E2EDCF}" type="pres">
      <dgm:prSet presAssocID="{8AB1E29A-4B7C-43F5-A478-E6CBE4B3A03D}" presName="composite" presStyleCnt="0"/>
      <dgm:spPr/>
    </dgm:pt>
    <dgm:pt modelId="{4D230C02-B087-406C-A5C2-10EA644087D2}" type="pres">
      <dgm:prSet presAssocID="{8AB1E29A-4B7C-43F5-A478-E6CBE4B3A03D}" presName="parTx" presStyleLbl="node1" presStyleIdx="0" presStyleCnt="3">
        <dgm:presLayoutVars>
          <dgm:chMax val="0"/>
          <dgm:chPref val="0"/>
          <dgm:bulletEnabled val="1"/>
        </dgm:presLayoutVars>
      </dgm:prSet>
      <dgm:spPr/>
      <dgm:t>
        <a:bodyPr/>
        <a:lstStyle/>
        <a:p>
          <a:endParaRPr lang="en-GB"/>
        </a:p>
      </dgm:t>
    </dgm:pt>
    <dgm:pt modelId="{0B5A59A2-52FB-461A-B668-04CA9A626107}" type="pres">
      <dgm:prSet presAssocID="{8AB1E29A-4B7C-43F5-A478-E6CBE4B3A03D}" presName="parSh" presStyleLbl="node1" presStyleIdx="0" presStyleCnt="3" custLinFactNeighborX="-1757" custLinFactNeighborY="769"/>
      <dgm:spPr/>
      <dgm:t>
        <a:bodyPr/>
        <a:lstStyle/>
        <a:p>
          <a:endParaRPr lang="en-GB"/>
        </a:p>
      </dgm:t>
    </dgm:pt>
    <dgm:pt modelId="{7F882D29-EBAD-4C7D-BF0D-E3FC39376E8B}" type="pres">
      <dgm:prSet presAssocID="{8AB1E29A-4B7C-43F5-A478-E6CBE4B3A03D}" presName="desTx" presStyleLbl="fgAcc1" presStyleIdx="0" presStyleCnt="3">
        <dgm:presLayoutVars>
          <dgm:bulletEnabled val="1"/>
        </dgm:presLayoutVars>
      </dgm:prSet>
      <dgm:spPr/>
      <dgm:t>
        <a:bodyPr/>
        <a:lstStyle/>
        <a:p>
          <a:endParaRPr lang="en-GB"/>
        </a:p>
      </dgm:t>
    </dgm:pt>
    <dgm:pt modelId="{F8D78741-ED54-41A2-8E33-E9745DC6D7E8}" type="pres">
      <dgm:prSet presAssocID="{032FE8BE-6EFE-46F5-A4DC-EC8C239E046C}" presName="sibTrans" presStyleLbl="sibTrans2D1" presStyleIdx="0" presStyleCnt="2"/>
      <dgm:spPr/>
      <dgm:t>
        <a:bodyPr/>
        <a:lstStyle/>
        <a:p>
          <a:endParaRPr lang="en-GB"/>
        </a:p>
      </dgm:t>
    </dgm:pt>
    <dgm:pt modelId="{96908FC5-50AD-46BD-A3D9-6693D0CE884F}" type="pres">
      <dgm:prSet presAssocID="{032FE8BE-6EFE-46F5-A4DC-EC8C239E046C}" presName="connTx" presStyleLbl="sibTrans2D1" presStyleIdx="0" presStyleCnt="2"/>
      <dgm:spPr/>
      <dgm:t>
        <a:bodyPr/>
        <a:lstStyle/>
        <a:p>
          <a:endParaRPr lang="en-GB"/>
        </a:p>
      </dgm:t>
    </dgm:pt>
    <dgm:pt modelId="{AB874B86-E1D7-485A-8780-2B984FBEE808}" type="pres">
      <dgm:prSet presAssocID="{D10C343A-4B03-4976-8CA4-21D03315B644}" presName="composite" presStyleCnt="0"/>
      <dgm:spPr/>
    </dgm:pt>
    <dgm:pt modelId="{7B691995-A13E-43CC-9FE7-FA0A95A41F1D}" type="pres">
      <dgm:prSet presAssocID="{D10C343A-4B03-4976-8CA4-21D03315B644}" presName="parTx" presStyleLbl="node1" presStyleIdx="0" presStyleCnt="3">
        <dgm:presLayoutVars>
          <dgm:chMax val="0"/>
          <dgm:chPref val="0"/>
          <dgm:bulletEnabled val="1"/>
        </dgm:presLayoutVars>
      </dgm:prSet>
      <dgm:spPr/>
      <dgm:t>
        <a:bodyPr/>
        <a:lstStyle/>
        <a:p>
          <a:endParaRPr lang="en-GB"/>
        </a:p>
      </dgm:t>
    </dgm:pt>
    <dgm:pt modelId="{964259E7-4841-4C07-B676-CED03BCD2D1A}" type="pres">
      <dgm:prSet presAssocID="{D10C343A-4B03-4976-8CA4-21D03315B644}" presName="parSh" presStyleLbl="node1" presStyleIdx="1" presStyleCnt="3"/>
      <dgm:spPr/>
      <dgm:t>
        <a:bodyPr/>
        <a:lstStyle/>
        <a:p>
          <a:endParaRPr lang="en-GB"/>
        </a:p>
      </dgm:t>
    </dgm:pt>
    <dgm:pt modelId="{F29E0768-13CD-4848-946A-551F0F54F101}" type="pres">
      <dgm:prSet presAssocID="{D10C343A-4B03-4976-8CA4-21D03315B644}" presName="desTx" presStyleLbl="fgAcc1" presStyleIdx="1" presStyleCnt="3">
        <dgm:presLayoutVars>
          <dgm:bulletEnabled val="1"/>
        </dgm:presLayoutVars>
      </dgm:prSet>
      <dgm:spPr/>
      <dgm:t>
        <a:bodyPr/>
        <a:lstStyle/>
        <a:p>
          <a:endParaRPr lang="en-GB"/>
        </a:p>
      </dgm:t>
    </dgm:pt>
    <dgm:pt modelId="{486BAA60-1E51-4012-A343-E1A9E1972D95}" type="pres">
      <dgm:prSet presAssocID="{C16070B6-75DA-4B54-98F6-0BBC61A4E2AC}" presName="sibTrans" presStyleLbl="sibTrans2D1" presStyleIdx="1" presStyleCnt="2"/>
      <dgm:spPr/>
      <dgm:t>
        <a:bodyPr/>
        <a:lstStyle/>
        <a:p>
          <a:endParaRPr lang="en-GB"/>
        </a:p>
      </dgm:t>
    </dgm:pt>
    <dgm:pt modelId="{0D83C043-CE2A-4461-AA10-521D5F66D770}" type="pres">
      <dgm:prSet presAssocID="{C16070B6-75DA-4B54-98F6-0BBC61A4E2AC}" presName="connTx" presStyleLbl="sibTrans2D1" presStyleIdx="1" presStyleCnt="2"/>
      <dgm:spPr/>
      <dgm:t>
        <a:bodyPr/>
        <a:lstStyle/>
        <a:p>
          <a:endParaRPr lang="en-GB"/>
        </a:p>
      </dgm:t>
    </dgm:pt>
    <dgm:pt modelId="{B493B0B9-7649-48C0-9918-E98A2EDF540E}" type="pres">
      <dgm:prSet presAssocID="{F484A1F2-C2ED-4494-9A96-0B3E7A3BD078}" presName="composite" presStyleCnt="0"/>
      <dgm:spPr/>
    </dgm:pt>
    <dgm:pt modelId="{D9599039-6780-48D0-9080-B0038FAD8A10}" type="pres">
      <dgm:prSet presAssocID="{F484A1F2-C2ED-4494-9A96-0B3E7A3BD078}" presName="parTx" presStyleLbl="node1" presStyleIdx="1" presStyleCnt="3">
        <dgm:presLayoutVars>
          <dgm:chMax val="0"/>
          <dgm:chPref val="0"/>
          <dgm:bulletEnabled val="1"/>
        </dgm:presLayoutVars>
      </dgm:prSet>
      <dgm:spPr/>
      <dgm:t>
        <a:bodyPr/>
        <a:lstStyle/>
        <a:p>
          <a:endParaRPr lang="en-GB"/>
        </a:p>
      </dgm:t>
    </dgm:pt>
    <dgm:pt modelId="{35A25612-94ED-429C-96B8-293225D22138}" type="pres">
      <dgm:prSet presAssocID="{F484A1F2-C2ED-4494-9A96-0B3E7A3BD078}" presName="parSh" presStyleLbl="node1" presStyleIdx="2" presStyleCnt="3"/>
      <dgm:spPr/>
      <dgm:t>
        <a:bodyPr/>
        <a:lstStyle/>
        <a:p>
          <a:endParaRPr lang="en-GB"/>
        </a:p>
      </dgm:t>
    </dgm:pt>
    <dgm:pt modelId="{50DCEEF5-1A3A-434D-8756-69720EFD050A}" type="pres">
      <dgm:prSet presAssocID="{F484A1F2-C2ED-4494-9A96-0B3E7A3BD078}" presName="desTx" presStyleLbl="fgAcc1" presStyleIdx="2" presStyleCnt="3">
        <dgm:presLayoutVars>
          <dgm:bulletEnabled val="1"/>
        </dgm:presLayoutVars>
      </dgm:prSet>
      <dgm:spPr/>
      <dgm:t>
        <a:bodyPr/>
        <a:lstStyle/>
        <a:p>
          <a:endParaRPr lang="en-GB"/>
        </a:p>
      </dgm:t>
    </dgm:pt>
  </dgm:ptLst>
  <dgm:cxnLst>
    <dgm:cxn modelId="{246EF3A2-AD00-4D75-AF42-BC00B4A67F14}" type="presOf" srcId="{8AB1E29A-4B7C-43F5-A478-E6CBE4B3A03D}" destId="{0B5A59A2-52FB-461A-B668-04CA9A626107}" srcOrd="1" destOrd="0" presId="urn:microsoft.com/office/officeart/2005/8/layout/process3"/>
    <dgm:cxn modelId="{F07B25FF-2AFC-4552-A349-9C30EBD65450}" type="presOf" srcId="{905536DB-D55A-4383-BC1A-39A5928029A5}" destId="{7F882D29-EBAD-4C7D-BF0D-E3FC39376E8B}" srcOrd="0" destOrd="0" presId="urn:microsoft.com/office/officeart/2005/8/layout/process3"/>
    <dgm:cxn modelId="{2DE26B3B-41A2-4D45-A67B-5242AC644A08}" srcId="{827E0706-E55A-4D60-83FC-FAD7278EB591}" destId="{F484A1F2-C2ED-4494-9A96-0B3E7A3BD078}" srcOrd="2" destOrd="0" parTransId="{DA17C544-7A35-4A87-8AD9-1BF52C3EF94B}" sibTransId="{8FDD5D29-3A4F-4FB6-B80D-C2941A78DBD4}"/>
    <dgm:cxn modelId="{6BB520C7-27EC-47B3-B0A8-E938D40DBD3C}" type="presOf" srcId="{032FE8BE-6EFE-46F5-A4DC-EC8C239E046C}" destId="{96908FC5-50AD-46BD-A3D9-6693D0CE884F}" srcOrd="1" destOrd="0" presId="urn:microsoft.com/office/officeart/2005/8/layout/process3"/>
    <dgm:cxn modelId="{92E0D7E9-7271-4363-B535-04ABBB13E995}" srcId="{827E0706-E55A-4D60-83FC-FAD7278EB591}" destId="{D10C343A-4B03-4976-8CA4-21D03315B644}" srcOrd="1" destOrd="0" parTransId="{B5D60E76-19D3-4D7D-AEC5-B24CD6242DE5}" sibTransId="{C16070B6-75DA-4B54-98F6-0BBC61A4E2AC}"/>
    <dgm:cxn modelId="{5760E687-EE84-4A66-BAEA-82356158179C}" type="presOf" srcId="{C16070B6-75DA-4B54-98F6-0BBC61A4E2AC}" destId="{486BAA60-1E51-4012-A343-E1A9E1972D95}" srcOrd="0" destOrd="0" presId="urn:microsoft.com/office/officeart/2005/8/layout/process3"/>
    <dgm:cxn modelId="{9D87E2EC-6DC1-4813-B78C-659D72C65573}" type="presOf" srcId="{F484A1F2-C2ED-4494-9A96-0B3E7A3BD078}" destId="{D9599039-6780-48D0-9080-B0038FAD8A10}" srcOrd="0" destOrd="0" presId="urn:microsoft.com/office/officeart/2005/8/layout/process3"/>
    <dgm:cxn modelId="{B74D8366-8A58-4AB9-A178-8938DB1694B3}" type="presOf" srcId="{D10C343A-4B03-4976-8CA4-21D03315B644}" destId="{7B691995-A13E-43CC-9FE7-FA0A95A41F1D}" srcOrd="0" destOrd="0" presId="urn:microsoft.com/office/officeart/2005/8/layout/process3"/>
    <dgm:cxn modelId="{A1D284D6-A2D5-4433-9ACB-01AFEA8355A8}" srcId="{8AB1E29A-4B7C-43F5-A478-E6CBE4B3A03D}" destId="{905536DB-D55A-4383-BC1A-39A5928029A5}" srcOrd="0" destOrd="0" parTransId="{BAFE8235-67CB-4F92-9723-A04A229A0F59}" sibTransId="{07B78FF7-C3D3-4D30-9847-5C1C900DF7BF}"/>
    <dgm:cxn modelId="{84EDBBC7-16B7-418F-AC31-5D2D76CFE28B}" type="presOf" srcId="{0E71D899-28DE-48CF-B2BC-E2B4D1043E25}" destId="{F29E0768-13CD-4848-946A-551F0F54F101}" srcOrd="0" destOrd="0" presId="urn:microsoft.com/office/officeart/2005/8/layout/process3"/>
    <dgm:cxn modelId="{3ADE8BB3-A4BA-4BD7-9FF9-96DB886D5590}" type="presOf" srcId="{D10C343A-4B03-4976-8CA4-21D03315B644}" destId="{964259E7-4841-4C07-B676-CED03BCD2D1A}" srcOrd="1" destOrd="0" presId="urn:microsoft.com/office/officeart/2005/8/layout/process3"/>
    <dgm:cxn modelId="{2911CF62-2917-4BA2-AE4A-39DB7863E040}" type="presOf" srcId="{827E0706-E55A-4D60-83FC-FAD7278EB591}" destId="{50156463-ED3D-4897-8719-87E2CE229F57}" srcOrd="0" destOrd="0" presId="urn:microsoft.com/office/officeart/2005/8/layout/process3"/>
    <dgm:cxn modelId="{935729F8-2B7F-4E41-9AEC-C35325238690}" type="presOf" srcId="{68CC43BE-DE41-48CC-8349-D845DB042A13}" destId="{50DCEEF5-1A3A-434D-8756-69720EFD050A}" srcOrd="0" destOrd="1" presId="urn:microsoft.com/office/officeart/2005/8/layout/process3"/>
    <dgm:cxn modelId="{B2B53D4B-8652-46BE-804A-17C8DA6CEF51}" type="presOf" srcId="{8AB1E29A-4B7C-43F5-A478-E6CBE4B3A03D}" destId="{4D230C02-B087-406C-A5C2-10EA644087D2}" srcOrd="0" destOrd="0" presId="urn:microsoft.com/office/officeart/2005/8/layout/process3"/>
    <dgm:cxn modelId="{3548EC22-CED8-4D45-8FB9-8F364F4CD27E}" srcId="{D10C343A-4B03-4976-8CA4-21D03315B644}" destId="{0E71D899-28DE-48CF-B2BC-E2B4D1043E25}" srcOrd="0" destOrd="0" parTransId="{A8DA061F-A5C8-4999-8548-933D1118483D}" sibTransId="{31C1FA20-9E9F-46DD-9901-8D20E0A0B5AB}"/>
    <dgm:cxn modelId="{75EA4CB5-FDDF-4AE1-986D-578A186580CD}" srcId="{F484A1F2-C2ED-4494-9A96-0B3E7A3BD078}" destId="{2856635E-F576-4056-A21A-BAED1A38C16A}" srcOrd="2" destOrd="0" parTransId="{12BE8551-4F87-41B4-95B4-F8CAF9EBE916}" sibTransId="{E9B28D1F-12E7-4722-8090-69174A636BAF}"/>
    <dgm:cxn modelId="{00AD5440-30BC-4C3E-A8C1-4CEA5FAE7324}" type="presOf" srcId="{60F10213-5ABC-4A5D-B326-D9E74FA621D2}" destId="{50DCEEF5-1A3A-434D-8756-69720EFD050A}" srcOrd="0" destOrd="0" presId="urn:microsoft.com/office/officeart/2005/8/layout/process3"/>
    <dgm:cxn modelId="{267A110A-C39F-4801-A977-5F11825059DE}" type="presOf" srcId="{032FE8BE-6EFE-46F5-A4DC-EC8C239E046C}" destId="{F8D78741-ED54-41A2-8E33-E9745DC6D7E8}" srcOrd="0" destOrd="0" presId="urn:microsoft.com/office/officeart/2005/8/layout/process3"/>
    <dgm:cxn modelId="{9C215E85-1014-4109-9343-F83EB46DA69F}" srcId="{F484A1F2-C2ED-4494-9A96-0B3E7A3BD078}" destId="{68CC43BE-DE41-48CC-8349-D845DB042A13}" srcOrd="1" destOrd="0" parTransId="{AAEE89A4-09D3-4782-B128-F997958DDFAC}" sibTransId="{8894F292-7949-4C90-A1CA-57E8E0F05EC8}"/>
    <dgm:cxn modelId="{48C0D35C-7470-4DF2-9C50-929E201E5812}" type="presOf" srcId="{2856635E-F576-4056-A21A-BAED1A38C16A}" destId="{50DCEEF5-1A3A-434D-8756-69720EFD050A}" srcOrd="0" destOrd="2" presId="urn:microsoft.com/office/officeart/2005/8/layout/process3"/>
    <dgm:cxn modelId="{A01460E0-465C-442A-9FA1-73516FC32D26}" srcId="{F484A1F2-C2ED-4494-9A96-0B3E7A3BD078}" destId="{60F10213-5ABC-4A5D-B326-D9E74FA621D2}" srcOrd="0" destOrd="0" parTransId="{FB5AEB91-FA86-466A-8FB4-7D55AB0B5A0C}" sibTransId="{6BBC3D06-A3A3-4A11-82F6-6D7C65BD8D23}"/>
    <dgm:cxn modelId="{73D332AB-AA8C-4F82-B44D-83BFAB771997}" type="presOf" srcId="{F484A1F2-C2ED-4494-9A96-0B3E7A3BD078}" destId="{35A25612-94ED-429C-96B8-293225D22138}" srcOrd="1" destOrd="0" presId="urn:microsoft.com/office/officeart/2005/8/layout/process3"/>
    <dgm:cxn modelId="{49D24ABD-4A11-4980-B3F3-02633A146C0D}" srcId="{827E0706-E55A-4D60-83FC-FAD7278EB591}" destId="{8AB1E29A-4B7C-43F5-A478-E6CBE4B3A03D}" srcOrd="0" destOrd="0" parTransId="{BC939811-4C81-46AD-BB86-04F4815B88E2}" sibTransId="{032FE8BE-6EFE-46F5-A4DC-EC8C239E046C}"/>
    <dgm:cxn modelId="{3A83B657-6E02-4701-AA45-653706776A1A}" type="presOf" srcId="{C16070B6-75DA-4B54-98F6-0BBC61A4E2AC}" destId="{0D83C043-CE2A-4461-AA10-521D5F66D770}" srcOrd="1" destOrd="0" presId="urn:microsoft.com/office/officeart/2005/8/layout/process3"/>
    <dgm:cxn modelId="{70A09040-84D8-45FA-8CF2-3F79F3F20E03}" type="presParOf" srcId="{50156463-ED3D-4897-8719-87E2CE229F57}" destId="{74CF3ADF-E3AE-454B-86EF-DED5C9E2EDCF}" srcOrd="0" destOrd="0" presId="urn:microsoft.com/office/officeart/2005/8/layout/process3"/>
    <dgm:cxn modelId="{3455C0BC-FCCA-41B9-A36E-37A8F3C342AD}" type="presParOf" srcId="{74CF3ADF-E3AE-454B-86EF-DED5C9E2EDCF}" destId="{4D230C02-B087-406C-A5C2-10EA644087D2}" srcOrd="0" destOrd="0" presId="urn:microsoft.com/office/officeart/2005/8/layout/process3"/>
    <dgm:cxn modelId="{31573D2C-4461-4CD3-827D-86166E1808DB}" type="presParOf" srcId="{74CF3ADF-E3AE-454B-86EF-DED5C9E2EDCF}" destId="{0B5A59A2-52FB-461A-B668-04CA9A626107}" srcOrd="1" destOrd="0" presId="urn:microsoft.com/office/officeart/2005/8/layout/process3"/>
    <dgm:cxn modelId="{238DE1EF-9963-4523-9514-AFC97F689D2E}" type="presParOf" srcId="{74CF3ADF-E3AE-454B-86EF-DED5C9E2EDCF}" destId="{7F882D29-EBAD-4C7D-BF0D-E3FC39376E8B}" srcOrd="2" destOrd="0" presId="urn:microsoft.com/office/officeart/2005/8/layout/process3"/>
    <dgm:cxn modelId="{6F1C1773-DD24-4C4C-95A3-F590DB6E42C2}" type="presParOf" srcId="{50156463-ED3D-4897-8719-87E2CE229F57}" destId="{F8D78741-ED54-41A2-8E33-E9745DC6D7E8}" srcOrd="1" destOrd="0" presId="urn:microsoft.com/office/officeart/2005/8/layout/process3"/>
    <dgm:cxn modelId="{5B4EF5A8-FE03-4CFD-9415-39AD485EB8DD}" type="presParOf" srcId="{F8D78741-ED54-41A2-8E33-E9745DC6D7E8}" destId="{96908FC5-50AD-46BD-A3D9-6693D0CE884F}" srcOrd="0" destOrd="0" presId="urn:microsoft.com/office/officeart/2005/8/layout/process3"/>
    <dgm:cxn modelId="{EFA412DB-9568-4AD5-9671-A1FC1FA89E94}" type="presParOf" srcId="{50156463-ED3D-4897-8719-87E2CE229F57}" destId="{AB874B86-E1D7-485A-8780-2B984FBEE808}" srcOrd="2" destOrd="0" presId="urn:microsoft.com/office/officeart/2005/8/layout/process3"/>
    <dgm:cxn modelId="{76C557B1-A5A8-4118-A6C9-D4B451549A7F}" type="presParOf" srcId="{AB874B86-E1D7-485A-8780-2B984FBEE808}" destId="{7B691995-A13E-43CC-9FE7-FA0A95A41F1D}" srcOrd="0" destOrd="0" presId="urn:microsoft.com/office/officeart/2005/8/layout/process3"/>
    <dgm:cxn modelId="{D692C240-8868-4757-919A-27D5D03EC85A}" type="presParOf" srcId="{AB874B86-E1D7-485A-8780-2B984FBEE808}" destId="{964259E7-4841-4C07-B676-CED03BCD2D1A}" srcOrd="1" destOrd="0" presId="urn:microsoft.com/office/officeart/2005/8/layout/process3"/>
    <dgm:cxn modelId="{690E5BAC-532C-489A-990C-9206212EA790}" type="presParOf" srcId="{AB874B86-E1D7-485A-8780-2B984FBEE808}" destId="{F29E0768-13CD-4848-946A-551F0F54F101}" srcOrd="2" destOrd="0" presId="urn:microsoft.com/office/officeart/2005/8/layout/process3"/>
    <dgm:cxn modelId="{D7BB3947-4974-4D27-B7F8-CA4AED5C58F1}" type="presParOf" srcId="{50156463-ED3D-4897-8719-87E2CE229F57}" destId="{486BAA60-1E51-4012-A343-E1A9E1972D95}" srcOrd="3" destOrd="0" presId="urn:microsoft.com/office/officeart/2005/8/layout/process3"/>
    <dgm:cxn modelId="{0E8E8F3C-B250-4057-A503-D141F741E04B}" type="presParOf" srcId="{486BAA60-1E51-4012-A343-E1A9E1972D95}" destId="{0D83C043-CE2A-4461-AA10-521D5F66D770}" srcOrd="0" destOrd="0" presId="urn:microsoft.com/office/officeart/2005/8/layout/process3"/>
    <dgm:cxn modelId="{4717EC42-289A-4055-A156-E5BAF923279E}" type="presParOf" srcId="{50156463-ED3D-4897-8719-87E2CE229F57}" destId="{B493B0B9-7649-48C0-9918-E98A2EDF540E}" srcOrd="4" destOrd="0" presId="urn:microsoft.com/office/officeart/2005/8/layout/process3"/>
    <dgm:cxn modelId="{B49E85DF-9FEE-4A9C-8D5E-1F9F27C04CCF}" type="presParOf" srcId="{B493B0B9-7649-48C0-9918-E98A2EDF540E}" destId="{D9599039-6780-48D0-9080-B0038FAD8A10}" srcOrd="0" destOrd="0" presId="urn:microsoft.com/office/officeart/2005/8/layout/process3"/>
    <dgm:cxn modelId="{5F1F3612-A19B-4A1E-8678-916BC40C8D62}" type="presParOf" srcId="{B493B0B9-7649-48C0-9918-E98A2EDF540E}" destId="{35A25612-94ED-429C-96B8-293225D22138}" srcOrd="1" destOrd="0" presId="urn:microsoft.com/office/officeart/2005/8/layout/process3"/>
    <dgm:cxn modelId="{4456F36A-7E66-4B2D-BB7B-302B530138C1}" type="presParOf" srcId="{B493B0B9-7649-48C0-9918-E98A2EDF540E}" destId="{50DCEEF5-1A3A-434D-8756-69720EFD050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B12A1E-5560-4A96-9C6F-1CDDD223612B}" type="doc">
      <dgm:prSet loTypeId="urn:microsoft.com/office/officeart/2005/8/layout/process1" loCatId="process" qsTypeId="urn:microsoft.com/office/officeart/2005/8/quickstyle/simple1" qsCatId="simple" csTypeId="urn:microsoft.com/office/officeart/2005/8/colors/accent1_2" csCatId="accent1" phldr="1"/>
      <dgm:spPr/>
    </dgm:pt>
    <dgm:pt modelId="{50921C61-0343-4E10-BB91-1ADA3DA5D39A}">
      <dgm:prSet phldrT="[Text]"/>
      <dgm:spPr/>
      <dgm:t>
        <a:bodyPr/>
        <a:lstStyle/>
        <a:p>
          <a:r>
            <a:rPr lang="en-GB" dirty="0" smtClean="0"/>
            <a:t>Demand for credit</a:t>
          </a:r>
          <a:endParaRPr lang="en-GB" dirty="0"/>
        </a:p>
      </dgm:t>
    </dgm:pt>
    <dgm:pt modelId="{1AC4C78D-5945-411F-AA3B-4CD0CB4AB281}" type="parTrans" cxnId="{25B440D0-CE15-41AB-8C98-125D4BE337A6}">
      <dgm:prSet/>
      <dgm:spPr/>
      <dgm:t>
        <a:bodyPr/>
        <a:lstStyle/>
        <a:p>
          <a:endParaRPr lang="en-GB"/>
        </a:p>
      </dgm:t>
    </dgm:pt>
    <dgm:pt modelId="{799B2E2D-A740-4A7C-BD71-9FB9B2AADE08}" type="sibTrans" cxnId="{25B440D0-CE15-41AB-8C98-125D4BE337A6}">
      <dgm:prSet/>
      <dgm:spPr/>
      <dgm:t>
        <a:bodyPr/>
        <a:lstStyle/>
        <a:p>
          <a:endParaRPr lang="en-GB"/>
        </a:p>
      </dgm:t>
    </dgm:pt>
    <dgm:pt modelId="{9A805664-3F68-4E66-AAD8-5DB8914F6E31}">
      <dgm:prSet phldrT="[Text]"/>
      <dgm:spPr/>
      <dgm:t>
        <a:bodyPr/>
        <a:lstStyle/>
        <a:p>
          <a:r>
            <a:rPr lang="en-GB" dirty="0" smtClean="0"/>
            <a:t>Supply of Money  (demand determined)</a:t>
          </a:r>
          <a:endParaRPr lang="en-GB" dirty="0"/>
        </a:p>
      </dgm:t>
    </dgm:pt>
    <dgm:pt modelId="{D5A9320E-E367-4D23-B395-DDF29997BBC7}" type="parTrans" cxnId="{AB61AE1B-9B03-4A8A-9132-CB575CD4D9F6}">
      <dgm:prSet/>
      <dgm:spPr/>
      <dgm:t>
        <a:bodyPr/>
        <a:lstStyle/>
        <a:p>
          <a:endParaRPr lang="en-GB"/>
        </a:p>
      </dgm:t>
    </dgm:pt>
    <dgm:pt modelId="{DF6D2EE8-86AE-419B-A407-2C2AC0C69705}" type="sibTrans" cxnId="{AB61AE1B-9B03-4A8A-9132-CB575CD4D9F6}">
      <dgm:prSet/>
      <dgm:spPr/>
      <dgm:t>
        <a:bodyPr/>
        <a:lstStyle/>
        <a:p>
          <a:endParaRPr lang="en-GB"/>
        </a:p>
      </dgm:t>
    </dgm:pt>
    <dgm:pt modelId="{563A12D1-A33E-4E1A-9CC1-57281D7465EF}">
      <dgm:prSet phldrT="[Text]"/>
      <dgm:spPr/>
      <dgm:t>
        <a:bodyPr/>
        <a:lstStyle/>
        <a:p>
          <a:r>
            <a:rPr lang="en-GB" dirty="0" smtClean="0"/>
            <a:t>Level of  economic activity</a:t>
          </a:r>
          <a:endParaRPr lang="en-GB" dirty="0"/>
        </a:p>
      </dgm:t>
    </dgm:pt>
    <dgm:pt modelId="{06FB7769-7F89-43BD-BFB2-7FC2BC04ED8E}" type="parTrans" cxnId="{B6E5E4B2-A65B-48A3-93DD-04847FABC78D}">
      <dgm:prSet/>
      <dgm:spPr/>
      <dgm:t>
        <a:bodyPr/>
        <a:lstStyle/>
        <a:p>
          <a:endParaRPr lang="en-GB"/>
        </a:p>
      </dgm:t>
    </dgm:pt>
    <dgm:pt modelId="{5D1D1E6B-35FB-426C-AB64-8DD82E2A6331}" type="sibTrans" cxnId="{B6E5E4B2-A65B-48A3-93DD-04847FABC78D}">
      <dgm:prSet/>
      <dgm:spPr/>
      <dgm:t>
        <a:bodyPr/>
        <a:lstStyle/>
        <a:p>
          <a:endParaRPr lang="en-GB"/>
        </a:p>
      </dgm:t>
    </dgm:pt>
    <dgm:pt modelId="{A8E2E6D0-98C2-4439-9B11-95CF0A36A63D}" type="pres">
      <dgm:prSet presAssocID="{18B12A1E-5560-4A96-9C6F-1CDDD223612B}" presName="Name0" presStyleCnt="0">
        <dgm:presLayoutVars>
          <dgm:dir/>
          <dgm:resizeHandles val="exact"/>
        </dgm:presLayoutVars>
      </dgm:prSet>
      <dgm:spPr/>
    </dgm:pt>
    <dgm:pt modelId="{43CB41B1-BB88-4D25-884B-D981840776D2}" type="pres">
      <dgm:prSet presAssocID="{50921C61-0343-4E10-BB91-1ADA3DA5D39A}" presName="node" presStyleLbl="node1" presStyleIdx="0" presStyleCnt="3">
        <dgm:presLayoutVars>
          <dgm:bulletEnabled val="1"/>
        </dgm:presLayoutVars>
      </dgm:prSet>
      <dgm:spPr/>
      <dgm:t>
        <a:bodyPr/>
        <a:lstStyle/>
        <a:p>
          <a:endParaRPr lang="en-GB"/>
        </a:p>
      </dgm:t>
    </dgm:pt>
    <dgm:pt modelId="{F0006503-ED62-42B8-89EF-FA4CBECE0495}" type="pres">
      <dgm:prSet presAssocID="{799B2E2D-A740-4A7C-BD71-9FB9B2AADE08}" presName="sibTrans" presStyleLbl="sibTrans2D1" presStyleIdx="0" presStyleCnt="2"/>
      <dgm:spPr/>
      <dgm:t>
        <a:bodyPr/>
        <a:lstStyle/>
        <a:p>
          <a:endParaRPr lang="en-GB"/>
        </a:p>
      </dgm:t>
    </dgm:pt>
    <dgm:pt modelId="{57749D25-E2B0-4307-A9E3-FE3CDD7E0351}" type="pres">
      <dgm:prSet presAssocID="{799B2E2D-A740-4A7C-BD71-9FB9B2AADE08}" presName="connectorText" presStyleLbl="sibTrans2D1" presStyleIdx="0" presStyleCnt="2"/>
      <dgm:spPr/>
      <dgm:t>
        <a:bodyPr/>
        <a:lstStyle/>
        <a:p>
          <a:endParaRPr lang="en-GB"/>
        </a:p>
      </dgm:t>
    </dgm:pt>
    <dgm:pt modelId="{4084E11F-B659-4625-8E79-AF70351ED663}" type="pres">
      <dgm:prSet presAssocID="{9A805664-3F68-4E66-AAD8-5DB8914F6E31}" presName="node" presStyleLbl="node1" presStyleIdx="1" presStyleCnt="3">
        <dgm:presLayoutVars>
          <dgm:bulletEnabled val="1"/>
        </dgm:presLayoutVars>
      </dgm:prSet>
      <dgm:spPr/>
      <dgm:t>
        <a:bodyPr/>
        <a:lstStyle/>
        <a:p>
          <a:endParaRPr lang="en-GB"/>
        </a:p>
      </dgm:t>
    </dgm:pt>
    <dgm:pt modelId="{57B1757F-922D-4F54-975C-264963749A5A}" type="pres">
      <dgm:prSet presAssocID="{DF6D2EE8-86AE-419B-A407-2C2AC0C69705}" presName="sibTrans" presStyleLbl="sibTrans2D1" presStyleIdx="1" presStyleCnt="2"/>
      <dgm:spPr/>
      <dgm:t>
        <a:bodyPr/>
        <a:lstStyle/>
        <a:p>
          <a:endParaRPr lang="en-GB"/>
        </a:p>
      </dgm:t>
    </dgm:pt>
    <dgm:pt modelId="{70623214-39FF-4963-816A-1DA364E218BE}" type="pres">
      <dgm:prSet presAssocID="{DF6D2EE8-86AE-419B-A407-2C2AC0C69705}" presName="connectorText" presStyleLbl="sibTrans2D1" presStyleIdx="1" presStyleCnt="2"/>
      <dgm:spPr/>
      <dgm:t>
        <a:bodyPr/>
        <a:lstStyle/>
        <a:p>
          <a:endParaRPr lang="en-GB"/>
        </a:p>
      </dgm:t>
    </dgm:pt>
    <dgm:pt modelId="{6A9095AB-FBC9-487F-BF54-0D896D8EF8F1}" type="pres">
      <dgm:prSet presAssocID="{563A12D1-A33E-4E1A-9CC1-57281D7465EF}" presName="node" presStyleLbl="node1" presStyleIdx="2" presStyleCnt="3">
        <dgm:presLayoutVars>
          <dgm:bulletEnabled val="1"/>
        </dgm:presLayoutVars>
      </dgm:prSet>
      <dgm:spPr/>
      <dgm:t>
        <a:bodyPr/>
        <a:lstStyle/>
        <a:p>
          <a:endParaRPr lang="en-GB"/>
        </a:p>
      </dgm:t>
    </dgm:pt>
  </dgm:ptLst>
  <dgm:cxnLst>
    <dgm:cxn modelId="{1B76128C-6036-47F2-8768-E961EC8F74BF}" type="presOf" srcId="{9A805664-3F68-4E66-AAD8-5DB8914F6E31}" destId="{4084E11F-B659-4625-8E79-AF70351ED663}" srcOrd="0" destOrd="0" presId="urn:microsoft.com/office/officeart/2005/8/layout/process1"/>
    <dgm:cxn modelId="{1E53F4AD-4B78-4DE8-B6EF-DF1AD2FB2160}" type="presOf" srcId="{563A12D1-A33E-4E1A-9CC1-57281D7465EF}" destId="{6A9095AB-FBC9-487F-BF54-0D896D8EF8F1}" srcOrd="0" destOrd="0" presId="urn:microsoft.com/office/officeart/2005/8/layout/process1"/>
    <dgm:cxn modelId="{09B0E0C7-349F-43EC-BF0E-66ABAE439500}" type="presOf" srcId="{DF6D2EE8-86AE-419B-A407-2C2AC0C69705}" destId="{70623214-39FF-4963-816A-1DA364E218BE}" srcOrd="1" destOrd="0" presId="urn:microsoft.com/office/officeart/2005/8/layout/process1"/>
    <dgm:cxn modelId="{D0EFCA85-2549-4DE2-9C0B-1AA3D56C5018}" type="presOf" srcId="{DF6D2EE8-86AE-419B-A407-2C2AC0C69705}" destId="{57B1757F-922D-4F54-975C-264963749A5A}" srcOrd="0" destOrd="0" presId="urn:microsoft.com/office/officeart/2005/8/layout/process1"/>
    <dgm:cxn modelId="{AB61AE1B-9B03-4A8A-9132-CB575CD4D9F6}" srcId="{18B12A1E-5560-4A96-9C6F-1CDDD223612B}" destId="{9A805664-3F68-4E66-AAD8-5DB8914F6E31}" srcOrd="1" destOrd="0" parTransId="{D5A9320E-E367-4D23-B395-DDF29997BBC7}" sibTransId="{DF6D2EE8-86AE-419B-A407-2C2AC0C69705}"/>
    <dgm:cxn modelId="{BBF5FE20-EBB3-4179-A44E-3B654FECF785}" type="presOf" srcId="{18B12A1E-5560-4A96-9C6F-1CDDD223612B}" destId="{A8E2E6D0-98C2-4439-9B11-95CF0A36A63D}" srcOrd="0" destOrd="0" presId="urn:microsoft.com/office/officeart/2005/8/layout/process1"/>
    <dgm:cxn modelId="{749891DC-BA0F-420F-88C9-756741E6C266}" type="presOf" srcId="{799B2E2D-A740-4A7C-BD71-9FB9B2AADE08}" destId="{F0006503-ED62-42B8-89EF-FA4CBECE0495}" srcOrd="0" destOrd="0" presId="urn:microsoft.com/office/officeart/2005/8/layout/process1"/>
    <dgm:cxn modelId="{ED96A2AA-97F5-46A2-9444-A2952A17E7C8}" type="presOf" srcId="{799B2E2D-A740-4A7C-BD71-9FB9B2AADE08}" destId="{57749D25-E2B0-4307-A9E3-FE3CDD7E0351}" srcOrd="1" destOrd="0" presId="urn:microsoft.com/office/officeart/2005/8/layout/process1"/>
    <dgm:cxn modelId="{B6E5E4B2-A65B-48A3-93DD-04847FABC78D}" srcId="{18B12A1E-5560-4A96-9C6F-1CDDD223612B}" destId="{563A12D1-A33E-4E1A-9CC1-57281D7465EF}" srcOrd="2" destOrd="0" parTransId="{06FB7769-7F89-43BD-BFB2-7FC2BC04ED8E}" sibTransId="{5D1D1E6B-35FB-426C-AB64-8DD82E2A6331}"/>
    <dgm:cxn modelId="{25B440D0-CE15-41AB-8C98-125D4BE337A6}" srcId="{18B12A1E-5560-4A96-9C6F-1CDDD223612B}" destId="{50921C61-0343-4E10-BB91-1ADA3DA5D39A}" srcOrd="0" destOrd="0" parTransId="{1AC4C78D-5945-411F-AA3B-4CD0CB4AB281}" sibTransId="{799B2E2D-A740-4A7C-BD71-9FB9B2AADE08}"/>
    <dgm:cxn modelId="{71A1A222-E4D6-4C5B-8FB8-2D0A66B46997}" type="presOf" srcId="{50921C61-0343-4E10-BB91-1ADA3DA5D39A}" destId="{43CB41B1-BB88-4D25-884B-D981840776D2}" srcOrd="0" destOrd="0" presId="urn:microsoft.com/office/officeart/2005/8/layout/process1"/>
    <dgm:cxn modelId="{2BD0E827-4420-468B-A4C7-8ABF12028F2C}" type="presParOf" srcId="{A8E2E6D0-98C2-4439-9B11-95CF0A36A63D}" destId="{43CB41B1-BB88-4D25-884B-D981840776D2}" srcOrd="0" destOrd="0" presId="urn:microsoft.com/office/officeart/2005/8/layout/process1"/>
    <dgm:cxn modelId="{EE5E13EF-098A-4209-994F-B889A2C1522E}" type="presParOf" srcId="{A8E2E6D0-98C2-4439-9B11-95CF0A36A63D}" destId="{F0006503-ED62-42B8-89EF-FA4CBECE0495}" srcOrd="1" destOrd="0" presId="urn:microsoft.com/office/officeart/2005/8/layout/process1"/>
    <dgm:cxn modelId="{69B3B881-C0EA-4A25-A738-2568E395DA90}" type="presParOf" srcId="{F0006503-ED62-42B8-89EF-FA4CBECE0495}" destId="{57749D25-E2B0-4307-A9E3-FE3CDD7E0351}" srcOrd="0" destOrd="0" presId="urn:microsoft.com/office/officeart/2005/8/layout/process1"/>
    <dgm:cxn modelId="{141E8618-79CF-4F20-82E7-BEE0A3C8C83C}" type="presParOf" srcId="{A8E2E6D0-98C2-4439-9B11-95CF0A36A63D}" destId="{4084E11F-B659-4625-8E79-AF70351ED663}" srcOrd="2" destOrd="0" presId="urn:microsoft.com/office/officeart/2005/8/layout/process1"/>
    <dgm:cxn modelId="{CDA2278D-DE6B-4F25-8BE4-F60F39EAC6D2}" type="presParOf" srcId="{A8E2E6D0-98C2-4439-9B11-95CF0A36A63D}" destId="{57B1757F-922D-4F54-975C-264963749A5A}" srcOrd="3" destOrd="0" presId="urn:microsoft.com/office/officeart/2005/8/layout/process1"/>
    <dgm:cxn modelId="{5E57E531-9040-493D-B4A7-CAEC88BF43E9}" type="presParOf" srcId="{57B1757F-922D-4F54-975C-264963749A5A}" destId="{70623214-39FF-4963-816A-1DA364E218BE}" srcOrd="0" destOrd="0" presId="urn:microsoft.com/office/officeart/2005/8/layout/process1"/>
    <dgm:cxn modelId="{13EB0902-1630-4F08-B297-49A2B56581E6}" type="presParOf" srcId="{A8E2E6D0-98C2-4439-9B11-95CF0A36A63D}" destId="{6A9095AB-FBC9-487F-BF54-0D896D8EF8F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824A16-6E86-42B4-84C9-5DF11CFB2FB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55F809BB-7A5A-485A-B0E4-BF5BA12C2067}">
      <dgm:prSet phldrT="[Text]"/>
      <dgm:spPr/>
      <dgm:t>
        <a:bodyPr/>
        <a:lstStyle/>
        <a:p>
          <a:r>
            <a:rPr lang="en-GB" dirty="0" smtClean="0"/>
            <a:t>Robust economic growth</a:t>
          </a:r>
          <a:endParaRPr lang="en-GB" dirty="0"/>
        </a:p>
      </dgm:t>
    </dgm:pt>
    <dgm:pt modelId="{217198D8-D8AB-4C60-9328-22366E919F4E}" type="parTrans" cxnId="{9FE02123-D92D-4C39-BE5B-550706A9CF87}">
      <dgm:prSet/>
      <dgm:spPr/>
      <dgm:t>
        <a:bodyPr/>
        <a:lstStyle/>
        <a:p>
          <a:endParaRPr lang="en-GB"/>
        </a:p>
      </dgm:t>
    </dgm:pt>
    <dgm:pt modelId="{60CF053A-E9BD-43F6-B307-0E5A64190B2A}" type="sibTrans" cxnId="{9FE02123-D92D-4C39-BE5B-550706A9CF87}">
      <dgm:prSet/>
      <dgm:spPr/>
      <dgm:t>
        <a:bodyPr/>
        <a:lstStyle/>
        <a:p>
          <a:endParaRPr lang="en-GB"/>
        </a:p>
      </dgm:t>
    </dgm:pt>
    <dgm:pt modelId="{76C099DE-93EF-4321-8D6F-6894F83B7080}">
      <dgm:prSet phldrT="[Text]"/>
      <dgm:spPr/>
      <dgm:t>
        <a:bodyPr/>
        <a:lstStyle/>
        <a:p>
          <a:r>
            <a:rPr lang="en-GB" dirty="0" smtClean="0"/>
            <a:t>Expectations of firms for higher profits</a:t>
          </a:r>
          <a:endParaRPr lang="en-GB" dirty="0"/>
        </a:p>
      </dgm:t>
    </dgm:pt>
    <dgm:pt modelId="{06576177-F706-43EA-B073-AE9900E8E360}" type="parTrans" cxnId="{97D2A551-4511-49DC-933D-D9B15423A633}">
      <dgm:prSet/>
      <dgm:spPr/>
      <dgm:t>
        <a:bodyPr/>
        <a:lstStyle/>
        <a:p>
          <a:endParaRPr lang="en-GB"/>
        </a:p>
      </dgm:t>
    </dgm:pt>
    <dgm:pt modelId="{09610D08-F426-48CE-AD01-106DF357C487}" type="sibTrans" cxnId="{97D2A551-4511-49DC-933D-D9B15423A633}">
      <dgm:prSet/>
      <dgm:spPr/>
      <dgm:t>
        <a:bodyPr/>
        <a:lstStyle/>
        <a:p>
          <a:endParaRPr lang="en-GB"/>
        </a:p>
      </dgm:t>
    </dgm:pt>
    <dgm:pt modelId="{DBAA42BA-3AE4-4B3A-9B66-43BE9A25626C}">
      <dgm:prSet phldrT="[Text]"/>
      <dgm:spPr/>
      <dgm:t>
        <a:bodyPr/>
        <a:lstStyle/>
        <a:p>
          <a:r>
            <a:rPr lang="en-GB" dirty="0" smtClean="0"/>
            <a:t>Firms will expand, initiates new projects</a:t>
          </a:r>
          <a:endParaRPr lang="en-GB" dirty="0"/>
        </a:p>
      </dgm:t>
    </dgm:pt>
    <dgm:pt modelId="{95EB47E9-CC95-4070-8584-B422FFD38E28}" type="parTrans" cxnId="{4DC137FD-45C8-45A6-8093-363BD6BDB709}">
      <dgm:prSet/>
      <dgm:spPr/>
      <dgm:t>
        <a:bodyPr/>
        <a:lstStyle/>
        <a:p>
          <a:endParaRPr lang="en-GB"/>
        </a:p>
      </dgm:t>
    </dgm:pt>
    <dgm:pt modelId="{F04501BE-D96A-4181-B581-C50C183FD7C2}" type="sibTrans" cxnId="{4DC137FD-45C8-45A6-8093-363BD6BDB709}">
      <dgm:prSet/>
      <dgm:spPr/>
      <dgm:t>
        <a:bodyPr/>
        <a:lstStyle/>
        <a:p>
          <a:endParaRPr lang="en-GB"/>
        </a:p>
      </dgm:t>
    </dgm:pt>
    <dgm:pt modelId="{CEE8610F-BBFC-4AC8-8411-E403EA742726}">
      <dgm:prSet phldrT="[Text]"/>
      <dgm:spPr/>
      <dgm:t>
        <a:bodyPr/>
        <a:lstStyle/>
        <a:p>
          <a:r>
            <a:rPr lang="en-GB" dirty="0" smtClean="0"/>
            <a:t>Demand for bank loans will increase</a:t>
          </a:r>
          <a:endParaRPr lang="en-GB" dirty="0"/>
        </a:p>
      </dgm:t>
    </dgm:pt>
    <dgm:pt modelId="{5C2C2076-5DEE-4741-B1D4-AF4C94C65E36}" type="parTrans" cxnId="{9C3461DB-C41E-4C66-BC98-717C858FE942}">
      <dgm:prSet/>
      <dgm:spPr/>
      <dgm:t>
        <a:bodyPr/>
        <a:lstStyle/>
        <a:p>
          <a:endParaRPr lang="en-GB"/>
        </a:p>
      </dgm:t>
    </dgm:pt>
    <dgm:pt modelId="{2EE3EB51-BC31-4D64-A8B1-9048E5426E2E}" type="sibTrans" cxnId="{9C3461DB-C41E-4C66-BC98-717C858FE942}">
      <dgm:prSet/>
      <dgm:spPr/>
      <dgm:t>
        <a:bodyPr/>
        <a:lstStyle/>
        <a:p>
          <a:endParaRPr lang="en-GB"/>
        </a:p>
      </dgm:t>
    </dgm:pt>
    <dgm:pt modelId="{E47D8D19-272A-44FC-92B2-8A32CEEDFF37}" type="pres">
      <dgm:prSet presAssocID="{34824A16-6E86-42B4-84C9-5DF11CFB2FB9}" presName="CompostProcess" presStyleCnt="0">
        <dgm:presLayoutVars>
          <dgm:dir/>
          <dgm:resizeHandles val="exact"/>
        </dgm:presLayoutVars>
      </dgm:prSet>
      <dgm:spPr/>
      <dgm:t>
        <a:bodyPr/>
        <a:lstStyle/>
        <a:p>
          <a:endParaRPr lang="en-GB"/>
        </a:p>
      </dgm:t>
    </dgm:pt>
    <dgm:pt modelId="{1E60D541-C3F0-4CC0-AC68-A370E757B18A}" type="pres">
      <dgm:prSet presAssocID="{34824A16-6E86-42B4-84C9-5DF11CFB2FB9}" presName="arrow" presStyleLbl="bgShp" presStyleIdx="0" presStyleCnt="1"/>
      <dgm:spPr/>
    </dgm:pt>
    <dgm:pt modelId="{4BFA47EB-E539-4559-9E1D-AA79387A3AC7}" type="pres">
      <dgm:prSet presAssocID="{34824A16-6E86-42B4-84C9-5DF11CFB2FB9}" presName="linearProcess" presStyleCnt="0"/>
      <dgm:spPr/>
    </dgm:pt>
    <dgm:pt modelId="{CC81CEA8-7705-49F4-819F-12D26E6CF255}" type="pres">
      <dgm:prSet presAssocID="{55F809BB-7A5A-485A-B0E4-BF5BA12C2067}" presName="textNode" presStyleLbl="node1" presStyleIdx="0" presStyleCnt="4">
        <dgm:presLayoutVars>
          <dgm:bulletEnabled val="1"/>
        </dgm:presLayoutVars>
      </dgm:prSet>
      <dgm:spPr/>
      <dgm:t>
        <a:bodyPr/>
        <a:lstStyle/>
        <a:p>
          <a:endParaRPr lang="en-GB"/>
        </a:p>
      </dgm:t>
    </dgm:pt>
    <dgm:pt modelId="{66F4C598-932F-4007-B70A-9D36A6F48EFE}" type="pres">
      <dgm:prSet presAssocID="{60CF053A-E9BD-43F6-B307-0E5A64190B2A}" presName="sibTrans" presStyleCnt="0"/>
      <dgm:spPr/>
    </dgm:pt>
    <dgm:pt modelId="{E17EF0FE-0854-48DC-9CFD-649DD5E7D16F}" type="pres">
      <dgm:prSet presAssocID="{76C099DE-93EF-4321-8D6F-6894F83B7080}" presName="textNode" presStyleLbl="node1" presStyleIdx="1" presStyleCnt="4">
        <dgm:presLayoutVars>
          <dgm:bulletEnabled val="1"/>
        </dgm:presLayoutVars>
      </dgm:prSet>
      <dgm:spPr/>
      <dgm:t>
        <a:bodyPr/>
        <a:lstStyle/>
        <a:p>
          <a:endParaRPr lang="en-GB"/>
        </a:p>
      </dgm:t>
    </dgm:pt>
    <dgm:pt modelId="{873FB560-CE45-4779-876F-75A44DDDF6D5}" type="pres">
      <dgm:prSet presAssocID="{09610D08-F426-48CE-AD01-106DF357C487}" presName="sibTrans" presStyleCnt="0"/>
      <dgm:spPr/>
    </dgm:pt>
    <dgm:pt modelId="{94DCFD6C-4F9E-458F-BCF4-354A14CE04C0}" type="pres">
      <dgm:prSet presAssocID="{DBAA42BA-3AE4-4B3A-9B66-43BE9A25626C}" presName="textNode" presStyleLbl="node1" presStyleIdx="2" presStyleCnt="4">
        <dgm:presLayoutVars>
          <dgm:bulletEnabled val="1"/>
        </dgm:presLayoutVars>
      </dgm:prSet>
      <dgm:spPr/>
      <dgm:t>
        <a:bodyPr/>
        <a:lstStyle/>
        <a:p>
          <a:endParaRPr lang="en-GB"/>
        </a:p>
      </dgm:t>
    </dgm:pt>
    <dgm:pt modelId="{F1E90F23-FF3D-4FC5-AEFF-A2C68F83B621}" type="pres">
      <dgm:prSet presAssocID="{F04501BE-D96A-4181-B581-C50C183FD7C2}" presName="sibTrans" presStyleCnt="0"/>
      <dgm:spPr/>
    </dgm:pt>
    <dgm:pt modelId="{323C9431-9881-4E16-8B91-429358674A8E}" type="pres">
      <dgm:prSet presAssocID="{CEE8610F-BBFC-4AC8-8411-E403EA742726}" presName="textNode" presStyleLbl="node1" presStyleIdx="3" presStyleCnt="4">
        <dgm:presLayoutVars>
          <dgm:bulletEnabled val="1"/>
        </dgm:presLayoutVars>
      </dgm:prSet>
      <dgm:spPr/>
      <dgm:t>
        <a:bodyPr/>
        <a:lstStyle/>
        <a:p>
          <a:endParaRPr lang="en-GB"/>
        </a:p>
      </dgm:t>
    </dgm:pt>
  </dgm:ptLst>
  <dgm:cxnLst>
    <dgm:cxn modelId="{D17D857C-3A6C-4C77-BA47-2C87EAB0172F}" type="presOf" srcId="{55F809BB-7A5A-485A-B0E4-BF5BA12C2067}" destId="{CC81CEA8-7705-49F4-819F-12D26E6CF255}" srcOrd="0" destOrd="0" presId="urn:microsoft.com/office/officeart/2005/8/layout/hProcess9"/>
    <dgm:cxn modelId="{9C3461DB-C41E-4C66-BC98-717C858FE942}" srcId="{34824A16-6E86-42B4-84C9-5DF11CFB2FB9}" destId="{CEE8610F-BBFC-4AC8-8411-E403EA742726}" srcOrd="3" destOrd="0" parTransId="{5C2C2076-5DEE-4741-B1D4-AF4C94C65E36}" sibTransId="{2EE3EB51-BC31-4D64-A8B1-9048E5426E2E}"/>
    <dgm:cxn modelId="{9FE02123-D92D-4C39-BE5B-550706A9CF87}" srcId="{34824A16-6E86-42B4-84C9-5DF11CFB2FB9}" destId="{55F809BB-7A5A-485A-B0E4-BF5BA12C2067}" srcOrd="0" destOrd="0" parTransId="{217198D8-D8AB-4C60-9328-22366E919F4E}" sibTransId="{60CF053A-E9BD-43F6-B307-0E5A64190B2A}"/>
    <dgm:cxn modelId="{97D2A551-4511-49DC-933D-D9B15423A633}" srcId="{34824A16-6E86-42B4-84C9-5DF11CFB2FB9}" destId="{76C099DE-93EF-4321-8D6F-6894F83B7080}" srcOrd="1" destOrd="0" parTransId="{06576177-F706-43EA-B073-AE9900E8E360}" sibTransId="{09610D08-F426-48CE-AD01-106DF357C487}"/>
    <dgm:cxn modelId="{45A4E1F4-0D81-4C99-B3B0-1E9BA7E2B755}" type="presOf" srcId="{34824A16-6E86-42B4-84C9-5DF11CFB2FB9}" destId="{E47D8D19-272A-44FC-92B2-8A32CEEDFF37}" srcOrd="0" destOrd="0" presId="urn:microsoft.com/office/officeart/2005/8/layout/hProcess9"/>
    <dgm:cxn modelId="{23D23878-256F-4391-B9F2-700D39525215}" type="presOf" srcId="{76C099DE-93EF-4321-8D6F-6894F83B7080}" destId="{E17EF0FE-0854-48DC-9CFD-649DD5E7D16F}" srcOrd="0" destOrd="0" presId="urn:microsoft.com/office/officeart/2005/8/layout/hProcess9"/>
    <dgm:cxn modelId="{0FDA58FA-A977-4DE3-B1E8-653AA7B870F8}" type="presOf" srcId="{CEE8610F-BBFC-4AC8-8411-E403EA742726}" destId="{323C9431-9881-4E16-8B91-429358674A8E}" srcOrd="0" destOrd="0" presId="urn:microsoft.com/office/officeart/2005/8/layout/hProcess9"/>
    <dgm:cxn modelId="{4DC137FD-45C8-45A6-8093-363BD6BDB709}" srcId="{34824A16-6E86-42B4-84C9-5DF11CFB2FB9}" destId="{DBAA42BA-3AE4-4B3A-9B66-43BE9A25626C}" srcOrd="2" destOrd="0" parTransId="{95EB47E9-CC95-4070-8584-B422FFD38E28}" sibTransId="{F04501BE-D96A-4181-B581-C50C183FD7C2}"/>
    <dgm:cxn modelId="{F38CF42C-D3D1-4C49-B79E-8FC581A49494}" type="presOf" srcId="{DBAA42BA-3AE4-4B3A-9B66-43BE9A25626C}" destId="{94DCFD6C-4F9E-458F-BCF4-354A14CE04C0}" srcOrd="0" destOrd="0" presId="urn:microsoft.com/office/officeart/2005/8/layout/hProcess9"/>
    <dgm:cxn modelId="{6F21B1D2-B066-4111-98DE-18CF9CEDA251}" type="presParOf" srcId="{E47D8D19-272A-44FC-92B2-8A32CEEDFF37}" destId="{1E60D541-C3F0-4CC0-AC68-A370E757B18A}" srcOrd="0" destOrd="0" presId="urn:microsoft.com/office/officeart/2005/8/layout/hProcess9"/>
    <dgm:cxn modelId="{A5EC3E94-27BC-47A2-B8DB-273AF29D5D4D}" type="presParOf" srcId="{E47D8D19-272A-44FC-92B2-8A32CEEDFF37}" destId="{4BFA47EB-E539-4559-9E1D-AA79387A3AC7}" srcOrd="1" destOrd="0" presId="urn:microsoft.com/office/officeart/2005/8/layout/hProcess9"/>
    <dgm:cxn modelId="{0CFE86E6-77BE-4E1F-B8AA-6661F495EBC6}" type="presParOf" srcId="{4BFA47EB-E539-4559-9E1D-AA79387A3AC7}" destId="{CC81CEA8-7705-49F4-819F-12D26E6CF255}" srcOrd="0" destOrd="0" presId="urn:microsoft.com/office/officeart/2005/8/layout/hProcess9"/>
    <dgm:cxn modelId="{FDF7C1A4-328C-41AB-AF1C-5CF99B00513C}" type="presParOf" srcId="{4BFA47EB-E539-4559-9E1D-AA79387A3AC7}" destId="{66F4C598-932F-4007-B70A-9D36A6F48EFE}" srcOrd="1" destOrd="0" presId="urn:microsoft.com/office/officeart/2005/8/layout/hProcess9"/>
    <dgm:cxn modelId="{F68E2DF5-7DFC-4AD5-9A3D-C7EB0A14895D}" type="presParOf" srcId="{4BFA47EB-E539-4559-9E1D-AA79387A3AC7}" destId="{E17EF0FE-0854-48DC-9CFD-649DD5E7D16F}" srcOrd="2" destOrd="0" presId="urn:microsoft.com/office/officeart/2005/8/layout/hProcess9"/>
    <dgm:cxn modelId="{FE4BF645-D9CD-4D64-BB3F-9634D786E5CE}" type="presParOf" srcId="{4BFA47EB-E539-4559-9E1D-AA79387A3AC7}" destId="{873FB560-CE45-4779-876F-75A44DDDF6D5}" srcOrd="3" destOrd="0" presId="urn:microsoft.com/office/officeart/2005/8/layout/hProcess9"/>
    <dgm:cxn modelId="{0AB024B6-060A-4385-A070-36C09247C446}" type="presParOf" srcId="{4BFA47EB-E539-4559-9E1D-AA79387A3AC7}" destId="{94DCFD6C-4F9E-458F-BCF4-354A14CE04C0}" srcOrd="4" destOrd="0" presId="urn:microsoft.com/office/officeart/2005/8/layout/hProcess9"/>
    <dgm:cxn modelId="{C21A4B5F-77E8-43A1-8CBB-8371DB55E664}" type="presParOf" srcId="{4BFA47EB-E539-4559-9E1D-AA79387A3AC7}" destId="{F1E90F23-FF3D-4FC5-AEFF-A2C68F83B621}" srcOrd="5" destOrd="0" presId="urn:microsoft.com/office/officeart/2005/8/layout/hProcess9"/>
    <dgm:cxn modelId="{B3339C55-5F95-4CBB-A96A-BC9BED288E26}" type="presParOf" srcId="{4BFA47EB-E539-4559-9E1D-AA79387A3AC7}" destId="{323C9431-9881-4E16-8B91-429358674A8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17A7D2-3B9B-42D5-8AF4-D12A661A5906}" type="doc">
      <dgm:prSet loTypeId="urn:microsoft.com/office/officeart/2005/8/layout/process1" loCatId="process" qsTypeId="urn:microsoft.com/office/officeart/2005/8/quickstyle/simple1" qsCatId="simple" csTypeId="urn:microsoft.com/office/officeart/2005/8/colors/accent1_2" csCatId="accent1" phldr="1"/>
      <dgm:spPr/>
    </dgm:pt>
    <dgm:pt modelId="{516CCBE6-6A5B-45F0-8B7A-FE12C85F9781}">
      <dgm:prSet phldrT="[Text]"/>
      <dgm:spPr/>
      <dgm:t>
        <a:bodyPr/>
        <a:lstStyle/>
        <a:p>
          <a:r>
            <a:rPr lang="en-GB" dirty="0" smtClean="0"/>
            <a:t>Higher economic activity</a:t>
          </a:r>
          <a:endParaRPr lang="en-GB" dirty="0"/>
        </a:p>
      </dgm:t>
    </dgm:pt>
    <dgm:pt modelId="{796DB486-D614-4D58-8057-03A58C4E1232}" type="parTrans" cxnId="{FF3BA735-7305-4F2D-B7CA-1FF34046BC07}">
      <dgm:prSet/>
      <dgm:spPr/>
      <dgm:t>
        <a:bodyPr/>
        <a:lstStyle/>
        <a:p>
          <a:endParaRPr lang="en-GB"/>
        </a:p>
      </dgm:t>
    </dgm:pt>
    <dgm:pt modelId="{7E0CA5AC-DB29-4668-978E-409EA6EA79F5}" type="sibTrans" cxnId="{FF3BA735-7305-4F2D-B7CA-1FF34046BC07}">
      <dgm:prSet/>
      <dgm:spPr/>
      <dgm:t>
        <a:bodyPr/>
        <a:lstStyle/>
        <a:p>
          <a:endParaRPr lang="en-GB"/>
        </a:p>
      </dgm:t>
    </dgm:pt>
    <dgm:pt modelId="{ACDED011-4705-4A86-BE96-52C59FD126FC}">
      <dgm:prSet phldrT="[Text]"/>
      <dgm:spPr/>
      <dgm:t>
        <a:bodyPr/>
        <a:lstStyle/>
        <a:p>
          <a:r>
            <a:rPr lang="en-GB" dirty="0" smtClean="0"/>
            <a:t>Increased current production and profits </a:t>
          </a:r>
          <a:endParaRPr lang="en-GB" dirty="0"/>
        </a:p>
      </dgm:t>
    </dgm:pt>
    <dgm:pt modelId="{789C14DD-8E34-4157-90D8-F67609BDBBBE}" type="parTrans" cxnId="{F101A22D-9DD4-43F5-9FC3-557900CCBEDA}">
      <dgm:prSet/>
      <dgm:spPr/>
      <dgm:t>
        <a:bodyPr/>
        <a:lstStyle/>
        <a:p>
          <a:endParaRPr lang="en-GB"/>
        </a:p>
      </dgm:t>
    </dgm:pt>
    <dgm:pt modelId="{6332AD89-0065-4743-B14D-CED448076DAA}" type="sibTrans" cxnId="{F101A22D-9DD4-43F5-9FC3-557900CCBEDA}">
      <dgm:prSet/>
      <dgm:spPr/>
      <dgm:t>
        <a:bodyPr/>
        <a:lstStyle/>
        <a:p>
          <a:endParaRPr lang="en-GB"/>
        </a:p>
      </dgm:t>
    </dgm:pt>
    <dgm:pt modelId="{EE6221E4-ED53-48DD-855F-4713065CA7E5}">
      <dgm:prSet phldrT="[Text]"/>
      <dgm:spPr/>
      <dgm:t>
        <a:bodyPr/>
        <a:lstStyle/>
        <a:p>
          <a:r>
            <a:rPr lang="en-GB" dirty="0" smtClean="0"/>
            <a:t>Firms have sufficient  resources to finance their businesses so less demand for loans</a:t>
          </a:r>
          <a:endParaRPr lang="en-GB" dirty="0"/>
        </a:p>
      </dgm:t>
    </dgm:pt>
    <dgm:pt modelId="{AE08E6F0-29EF-4B3F-AE19-7457E92F70C4}" type="parTrans" cxnId="{1B9D144E-F668-41CB-9100-C025464D15B3}">
      <dgm:prSet/>
      <dgm:spPr/>
      <dgm:t>
        <a:bodyPr/>
        <a:lstStyle/>
        <a:p>
          <a:endParaRPr lang="en-GB"/>
        </a:p>
      </dgm:t>
    </dgm:pt>
    <dgm:pt modelId="{EBC62FB3-2D52-4B38-A46A-F16A12B0BA4F}" type="sibTrans" cxnId="{1B9D144E-F668-41CB-9100-C025464D15B3}">
      <dgm:prSet/>
      <dgm:spPr/>
      <dgm:t>
        <a:bodyPr/>
        <a:lstStyle/>
        <a:p>
          <a:endParaRPr lang="en-GB"/>
        </a:p>
      </dgm:t>
    </dgm:pt>
    <dgm:pt modelId="{B6DF4CBA-3B19-447D-A56E-43229A8D9D14}" type="pres">
      <dgm:prSet presAssocID="{8E17A7D2-3B9B-42D5-8AF4-D12A661A5906}" presName="Name0" presStyleCnt="0">
        <dgm:presLayoutVars>
          <dgm:dir/>
          <dgm:resizeHandles val="exact"/>
        </dgm:presLayoutVars>
      </dgm:prSet>
      <dgm:spPr/>
    </dgm:pt>
    <dgm:pt modelId="{F11D5DE6-7895-49FD-8F26-BAF2A8BE1675}" type="pres">
      <dgm:prSet presAssocID="{516CCBE6-6A5B-45F0-8B7A-FE12C85F9781}" presName="node" presStyleLbl="node1" presStyleIdx="0" presStyleCnt="3" custScaleY="247032">
        <dgm:presLayoutVars>
          <dgm:bulletEnabled val="1"/>
        </dgm:presLayoutVars>
      </dgm:prSet>
      <dgm:spPr/>
      <dgm:t>
        <a:bodyPr/>
        <a:lstStyle/>
        <a:p>
          <a:endParaRPr lang="en-GB"/>
        </a:p>
      </dgm:t>
    </dgm:pt>
    <dgm:pt modelId="{9F37A636-628A-47E7-98DA-8818FF70613E}" type="pres">
      <dgm:prSet presAssocID="{7E0CA5AC-DB29-4668-978E-409EA6EA79F5}" presName="sibTrans" presStyleLbl="sibTrans2D1" presStyleIdx="0" presStyleCnt="2"/>
      <dgm:spPr/>
      <dgm:t>
        <a:bodyPr/>
        <a:lstStyle/>
        <a:p>
          <a:endParaRPr lang="en-GB"/>
        </a:p>
      </dgm:t>
    </dgm:pt>
    <dgm:pt modelId="{353C4F71-8EB4-436C-8755-714C1AD71C51}" type="pres">
      <dgm:prSet presAssocID="{7E0CA5AC-DB29-4668-978E-409EA6EA79F5}" presName="connectorText" presStyleLbl="sibTrans2D1" presStyleIdx="0" presStyleCnt="2"/>
      <dgm:spPr/>
      <dgm:t>
        <a:bodyPr/>
        <a:lstStyle/>
        <a:p>
          <a:endParaRPr lang="en-GB"/>
        </a:p>
      </dgm:t>
    </dgm:pt>
    <dgm:pt modelId="{0FE1D985-61E6-440E-BF50-6CAD27D4DC42}" type="pres">
      <dgm:prSet presAssocID="{ACDED011-4705-4A86-BE96-52C59FD126FC}" presName="node" presStyleLbl="node1" presStyleIdx="1" presStyleCnt="3" custScaleY="236187">
        <dgm:presLayoutVars>
          <dgm:bulletEnabled val="1"/>
        </dgm:presLayoutVars>
      </dgm:prSet>
      <dgm:spPr/>
      <dgm:t>
        <a:bodyPr/>
        <a:lstStyle/>
        <a:p>
          <a:endParaRPr lang="en-GB"/>
        </a:p>
      </dgm:t>
    </dgm:pt>
    <dgm:pt modelId="{C27CA98A-27E5-42F6-8F3A-8C3FED327F77}" type="pres">
      <dgm:prSet presAssocID="{6332AD89-0065-4743-B14D-CED448076DAA}" presName="sibTrans" presStyleLbl="sibTrans2D1" presStyleIdx="1" presStyleCnt="2"/>
      <dgm:spPr/>
      <dgm:t>
        <a:bodyPr/>
        <a:lstStyle/>
        <a:p>
          <a:endParaRPr lang="en-GB"/>
        </a:p>
      </dgm:t>
    </dgm:pt>
    <dgm:pt modelId="{0D664B6F-2D3D-4415-A499-2724A5D4AC50}" type="pres">
      <dgm:prSet presAssocID="{6332AD89-0065-4743-B14D-CED448076DAA}" presName="connectorText" presStyleLbl="sibTrans2D1" presStyleIdx="1" presStyleCnt="2"/>
      <dgm:spPr/>
      <dgm:t>
        <a:bodyPr/>
        <a:lstStyle/>
        <a:p>
          <a:endParaRPr lang="en-GB"/>
        </a:p>
      </dgm:t>
    </dgm:pt>
    <dgm:pt modelId="{6A6DB494-B069-485D-A31E-C9B4661DF8BC}" type="pres">
      <dgm:prSet presAssocID="{EE6221E4-ED53-48DD-855F-4713065CA7E5}" presName="node" presStyleLbl="node1" presStyleIdx="2" presStyleCnt="3" custScaleY="238596" custLinFactNeighborX="-1316" custLinFactNeighborY="5423">
        <dgm:presLayoutVars>
          <dgm:bulletEnabled val="1"/>
        </dgm:presLayoutVars>
      </dgm:prSet>
      <dgm:spPr/>
      <dgm:t>
        <a:bodyPr/>
        <a:lstStyle/>
        <a:p>
          <a:endParaRPr lang="en-GB"/>
        </a:p>
      </dgm:t>
    </dgm:pt>
  </dgm:ptLst>
  <dgm:cxnLst>
    <dgm:cxn modelId="{7EE561D8-B6AC-49A5-AE34-0FF814A43D0E}" type="presOf" srcId="{ACDED011-4705-4A86-BE96-52C59FD126FC}" destId="{0FE1D985-61E6-440E-BF50-6CAD27D4DC42}" srcOrd="0" destOrd="0" presId="urn:microsoft.com/office/officeart/2005/8/layout/process1"/>
    <dgm:cxn modelId="{10D61BB4-CC86-46BB-A7E7-EED24006B90B}" type="presOf" srcId="{7E0CA5AC-DB29-4668-978E-409EA6EA79F5}" destId="{353C4F71-8EB4-436C-8755-714C1AD71C51}" srcOrd="1" destOrd="0" presId="urn:microsoft.com/office/officeart/2005/8/layout/process1"/>
    <dgm:cxn modelId="{AF732ABD-8BF7-4124-9FEC-8DA61DC4A029}" type="presOf" srcId="{7E0CA5AC-DB29-4668-978E-409EA6EA79F5}" destId="{9F37A636-628A-47E7-98DA-8818FF70613E}" srcOrd="0" destOrd="0" presId="urn:microsoft.com/office/officeart/2005/8/layout/process1"/>
    <dgm:cxn modelId="{1B9D144E-F668-41CB-9100-C025464D15B3}" srcId="{8E17A7D2-3B9B-42D5-8AF4-D12A661A5906}" destId="{EE6221E4-ED53-48DD-855F-4713065CA7E5}" srcOrd="2" destOrd="0" parTransId="{AE08E6F0-29EF-4B3F-AE19-7457E92F70C4}" sibTransId="{EBC62FB3-2D52-4B38-A46A-F16A12B0BA4F}"/>
    <dgm:cxn modelId="{8218B729-5454-412E-B210-338CCFF9693C}" type="presOf" srcId="{8E17A7D2-3B9B-42D5-8AF4-D12A661A5906}" destId="{B6DF4CBA-3B19-447D-A56E-43229A8D9D14}" srcOrd="0" destOrd="0" presId="urn:microsoft.com/office/officeart/2005/8/layout/process1"/>
    <dgm:cxn modelId="{BF218500-AD88-4A5D-9F6F-0246A38E646A}" type="presOf" srcId="{EE6221E4-ED53-48DD-855F-4713065CA7E5}" destId="{6A6DB494-B069-485D-A31E-C9B4661DF8BC}" srcOrd="0" destOrd="0" presId="urn:microsoft.com/office/officeart/2005/8/layout/process1"/>
    <dgm:cxn modelId="{8A0AB0ED-9D41-4866-91C6-1E83006FD36C}" type="presOf" srcId="{6332AD89-0065-4743-B14D-CED448076DAA}" destId="{0D664B6F-2D3D-4415-A499-2724A5D4AC50}" srcOrd="1" destOrd="0" presId="urn:microsoft.com/office/officeart/2005/8/layout/process1"/>
    <dgm:cxn modelId="{F101A22D-9DD4-43F5-9FC3-557900CCBEDA}" srcId="{8E17A7D2-3B9B-42D5-8AF4-D12A661A5906}" destId="{ACDED011-4705-4A86-BE96-52C59FD126FC}" srcOrd="1" destOrd="0" parTransId="{789C14DD-8E34-4157-90D8-F67609BDBBBE}" sibTransId="{6332AD89-0065-4743-B14D-CED448076DAA}"/>
    <dgm:cxn modelId="{FF3BA735-7305-4F2D-B7CA-1FF34046BC07}" srcId="{8E17A7D2-3B9B-42D5-8AF4-D12A661A5906}" destId="{516CCBE6-6A5B-45F0-8B7A-FE12C85F9781}" srcOrd="0" destOrd="0" parTransId="{796DB486-D614-4D58-8057-03A58C4E1232}" sibTransId="{7E0CA5AC-DB29-4668-978E-409EA6EA79F5}"/>
    <dgm:cxn modelId="{6918605F-A293-4451-9F24-3F4C336E8DEF}" type="presOf" srcId="{6332AD89-0065-4743-B14D-CED448076DAA}" destId="{C27CA98A-27E5-42F6-8F3A-8C3FED327F77}" srcOrd="0" destOrd="0" presId="urn:microsoft.com/office/officeart/2005/8/layout/process1"/>
    <dgm:cxn modelId="{DF1C355C-BE86-46A8-907C-72B400F3D072}" type="presOf" srcId="{516CCBE6-6A5B-45F0-8B7A-FE12C85F9781}" destId="{F11D5DE6-7895-49FD-8F26-BAF2A8BE1675}" srcOrd="0" destOrd="0" presId="urn:microsoft.com/office/officeart/2005/8/layout/process1"/>
    <dgm:cxn modelId="{019129D9-8E03-4195-B94E-4CAF9E4AF581}" type="presParOf" srcId="{B6DF4CBA-3B19-447D-A56E-43229A8D9D14}" destId="{F11D5DE6-7895-49FD-8F26-BAF2A8BE1675}" srcOrd="0" destOrd="0" presId="urn:microsoft.com/office/officeart/2005/8/layout/process1"/>
    <dgm:cxn modelId="{193EBDAA-0168-4233-833F-CC81670B159C}" type="presParOf" srcId="{B6DF4CBA-3B19-447D-A56E-43229A8D9D14}" destId="{9F37A636-628A-47E7-98DA-8818FF70613E}" srcOrd="1" destOrd="0" presId="urn:microsoft.com/office/officeart/2005/8/layout/process1"/>
    <dgm:cxn modelId="{F779230B-7C89-4116-9A58-301F9D541F8C}" type="presParOf" srcId="{9F37A636-628A-47E7-98DA-8818FF70613E}" destId="{353C4F71-8EB4-436C-8755-714C1AD71C51}" srcOrd="0" destOrd="0" presId="urn:microsoft.com/office/officeart/2005/8/layout/process1"/>
    <dgm:cxn modelId="{FC17651F-2C5F-4304-A409-737E200D6CA2}" type="presParOf" srcId="{B6DF4CBA-3B19-447D-A56E-43229A8D9D14}" destId="{0FE1D985-61E6-440E-BF50-6CAD27D4DC42}" srcOrd="2" destOrd="0" presId="urn:microsoft.com/office/officeart/2005/8/layout/process1"/>
    <dgm:cxn modelId="{14428041-FC7A-4932-A179-3A1BA7FD4DF4}" type="presParOf" srcId="{B6DF4CBA-3B19-447D-A56E-43229A8D9D14}" destId="{C27CA98A-27E5-42F6-8F3A-8C3FED327F77}" srcOrd="3" destOrd="0" presId="urn:microsoft.com/office/officeart/2005/8/layout/process1"/>
    <dgm:cxn modelId="{B8A78DD0-4AD0-49BA-A9DB-9A9408527963}" type="presParOf" srcId="{C27CA98A-27E5-42F6-8F3A-8C3FED327F77}" destId="{0D664B6F-2D3D-4415-A499-2724A5D4AC50}" srcOrd="0" destOrd="0" presId="urn:microsoft.com/office/officeart/2005/8/layout/process1"/>
    <dgm:cxn modelId="{7E2F8944-F3DC-4AB5-AEA5-22DD281F3CF8}" type="presParOf" srcId="{B6DF4CBA-3B19-447D-A56E-43229A8D9D14}" destId="{6A6DB494-B069-485D-A31E-C9B4661DF8B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11A14-4211-4D2E-B489-3E400D11A6B0}">
      <dsp:nvSpPr>
        <dsp:cNvPr id="0" name=""/>
        <dsp:cNvSpPr/>
      </dsp:nvSpPr>
      <dsp:spPr>
        <a:xfrm>
          <a:off x="106" y="1330940"/>
          <a:ext cx="1699969" cy="1402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Sensitivity</a:t>
          </a:r>
          <a:r>
            <a:rPr lang="en-GB" sz="1900" kern="1200" baseline="0" dirty="0" smtClean="0"/>
            <a:t> of</a:t>
          </a:r>
          <a:endParaRPr lang="en-GB" sz="1900" kern="1200" dirty="0"/>
        </a:p>
      </dsp:txBody>
      <dsp:txXfrm>
        <a:off x="32373" y="1363207"/>
        <a:ext cx="1635435" cy="1037131"/>
      </dsp:txXfrm>
    </dsp:sp>
    <dsp:sp modelId="{EC52D175-A687-4C94-9DC4-48F454558643}">
      <dsp:nvSpPr>
        <dsp:cNvPr id="0" name=""/>
        <dsp:cNvSpPr/>
      </dsp:nvSpPr>
      <dsp:spPr>
        <a:xfrm>
          <a:off x="975710" y="1737664"/>
          <a:ext cx="1767229" cy="1767229"/>
        </a:xfrm>
        <a:prstGeom prst="leftCircularArrow">
          <a:avLst>
            <a:gd name="adj1" fmla="val 2550"/>
            <a:gd name="adj2" fmla="val 309429"/>
            <a:gd name="adj3" fmla="val 2084940"/>
            <a:gd name="adj4" fmla="val 9024489"/>
            <a:gd name="adj5" fmla="val 297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69C499-2523-4A6A-A7D6-35752A4FF7B0}">
      <dsp:nvSpPr>
        <dsp:cNvPr id="0" name=""/>
        <dsp:cNvSpPr/>
      </dsp:nvSpPr>
      <dsp:spPr>
        <a:xfrm>
          <a:off x="377877" y="2432605"/>
          <a:ext cx="1511084" cy="6009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Private sector credit demand</a:t>
          </a:r>
          <a:endParaRPr lang="en-GB" sz="1700" kern="1200" dirty="0"/>
        </a:p>
      </dsp:txBody>
      <dsp:txXfrm>
        <a:off x="395477" y="2450205"/>
        <a:ext cx="1475884" cy="565708"/>
      </dsp:txXfrm>
    </dsp:sp>
    <dsp:sp modelId="{08CEEB1F-A4B7-4D7A-A425-811576E20EE2}">
      <dsp:nvSpPr>
        <dsp:cNvPr id="0" name=""/>
        <dsp:cNvSpPr/>
      </dsp:nvSpPr>
      <dsp:spPr>
        <a:xfrm>
          <a:off x="2103572" y="1330940"/>
          <a:ext cx="1699969" cy="1402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Magnitude of interest rate</a:t>
          </a:r>
          <a:endParaRPr lang="en-GB" sz="1900" kern="1200" dirty="0"/>
        </a:p>
      </dsp:txBody>
      <dsp:txXfrm>
        <a:off x="2135839" y="1663661"/>
        <a:ext cx="1635435" cy="1037131"/>
      </dsp:txXfrm>
    </dsp:sp>
    <dsp:sp modelId="{FDC7DF12-C50A-4A7E-A68F-1E3319DBF481}">
      <dsp:nvSpPr>
        <dsp:cNvPr id="0" name=""/>
        <dsp:cNvSpPr/>
      </dsp:nvSpPr>
      <dsp:spPr>
        <a:xfrm>
          <a:off x="3065009" y="504130"/>
          <a:ext cx="1984448" cy="1984448"/>
        </a:xfrm>
        <a:prstGeom prst="circularArrow">
          <a:avLst>
            <a:gd name="adj1" fmla="val 2271"/>
            <a:gd name="adj2" fmla="val 273786"/>
            <a:gd name="adj3" fmla="val 19550703"/>
            <a:gd name="adj4" fmla="val 12575511"/>
            <a:gd name="adj5" fmla="val 265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E108A2-2261-4822-8CDE-65503D58207F}">
      <dsp:nvSpPr>
        <dsp:cNvPr id="0" name=""/>
        <dsp:cNvSpPr/>
      </dsp:nvSpPr>
      <dsp:spPr>
        <a:xfrm>
          <a:off x="2481343" y="1030485"/>
          <a:ext cx="1511084" cy="6009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Central bank</a:t>
          </a:r>
          <a:endParaRPr lang="en-GB" sz="1700" kern="1200" dirty="0"/>
        </a:p>
      </dsp:txBody>
      <dsp:txXfrm>
        <a:off x="2498943" y="1048085"/>
        <a:ext cx="1475884" cy="565708"/>
      </dsp:txXfrm>
    </dsp:sp>
    <dsp:sp modelId="{692B999D-FC14-478B-9AA9-D189BA316874}">
      <dsp:nvSpPr>
        <dsp:cNvPr id="0" name=""/>
        <dsp:cNvSpPr/>
      </dsp:nvSpPr>
      <dsp:spPr>
        <a:xfrm>
          <a:off x="4207037" y="1330940"/>
          <a:ext cx="1699969" cy="1402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Formulation of effective</a:t>
          </a:r>
          <a:endParaRPr lang="en-GB" sz="1900" kern="1200" dirty="0"/>
        </a:p>
      </dsp:txBody>
      <dsp:txXfrm>
        <a:off x="4239304" y="1363207"/>
        <a:ext cx="1635435" cy="1037131"/>
      </dsp:txXfrm>
    </dsp:sp>
    <dsp:sp modelId="{8DCB0D7B-0043-4785-AFB9-595A971BC15A}">
      <dsp:nvSpPr>
        <dsp:cNvPr id="0" name=""/>
        <dsp:cNvSpPr/>
      </dsp:nvSpPr>
      <dsp:spPr>
        <a:xfrm>
          <a:off x="4584809" y="2432605"/>
          <a:ext cx="1511084" cy="6009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GB" sz="1700" kern="1200" dirty="0" smtClean="0"/>
            <a:t>Monetary Policy</a:t>
          </a:r>
          <a:endParaRPr lang="en-GB" sz="1700" kern="1200" dirty="0"/>
        </a:p>
      </dsp:txBody>
      <dsp:txXfrm>
        <a:off x="4602409" y="2450205"/>
        <a:ext cx="1475884" cy="565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BCD62-F992-467D-9BB6-C42EFC899EAE}">
      <dsp:nvSpPr>
        <dsp:cNvPr id="0" name=""/>
        <dsp:cNvSpPr/>
      </dsp:nvSpPr>
      <dsp:spPr>
        <a:xfrm>
          <a:off x="7233" y="1454951"/>
          <a:ext cx="2161877" cy="14795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Monetary Policy</a:t>
          </a:r>
          <a:endParaRPr lang="en-GB" sz="1800" kern="1200" dirty="0"/>
        </a:p>
      </dsp:txBody>
      <dsp:txXfrm>
        <a:off x="50567" y="1498285"/>
        <a:ext cx="2075209" cy="1392866"/>
      </dsp:txXfrm>
    </dsp:sp>
    <dsp:sp modelId="{B1F1972C-EE79-4A19-8A6F-ADB505263AED}">
      <dsp:nvSpPr>
        <dsp:cNvPr id="0" name=""/>
        <dsp:cNvSpPr/>
      </dsp:nvSpPr>
      <dsp:spPr>
        <a:xfrm>
          <a:off x="2385298" y="1926645"/>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2385298" y="2033874"/>
        <a:ext cx="320822" cy="321687"/>
      </dsp:txXfrm>
    </dsp:sp>
    <dsp:sp modelId="{1C3FFAF3-1852-4FD9-AB0D-D85DB4325B2E}">
      <dsp:nvSpPr>
        <dsp:cNvPr id="0" name=""/>
        <dsp:cNvSpPr/>
      </dsp:nvSpPr>
      <dsp:spPr>
        <a:xfrm>
          <a:off x="3033861" y="1454951"/>
          <a:ext cx="2161877" cy="14795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Channels of Monetary Transmission Mechanism</a:t>
          </a:r>
          <a:endParaRPr lang="en-GB" sz="1800" kern="1200" dirty="0"/>
        </a:p>
      </dsp:txBody>
      <dsp:txXfrm>
        <a:off x="3077195" y="1498285"/>
        <a:ext cx="2075209" cy="1392866"/>
      </dsp:txXfrm>
    </dsp:sp>
    <dsp:sp modelId="{7980F1D3-7153-49F7-8AAE-B710CB37ECE8}">
      <dsp:nvSpPr>
        <dsp:cNvPr id="0" name=""/>
        <dsp:cNvSpPr/>
      </dsp:nvSpPr>
      <dsp:spPr>
        <a:xfrm>
          <a:off x="5411926" y="1926645"/>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411926" y="2033874"/>
        <a:ext cx="320822" cy="321687"/>
      </dsp:txXfrm>
    </dsp:sp>
    <dsp:sp modelId="{D9EA4163-3312-479E-85AE-44FC061474FE}">
      <dsp:nvSpPr>
        <dsp:cNvPr id="0" name=""/>
        <dsp:cNvSpPr/>
      </dsp:nvSpPr>
      <dsp:spPr>
        <a:xfrm>
          <a:off x="6060489" y="1454951"/>
          <a:ext cx="2161877" cy="14795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800" kern="1200" dirty="0" smtClean="0"/>
            <a:t>Level of economic activity</a:t>
          </a:r>
        </a:p>
        <a:p>
          <a:pPr lvl="0" algn="ctr" defTabSz="800100">
            <a:lnSpc>
              <a:spcPct val="90000"/>
            </a:lnSpc>
            <a:spcBef>
              <a:spcPct val="0"/>
            </a:spcBef>
            <a:spcAft>
              <a:spcPct val="35000"/>
            </a:spcAft>
          </a:pPr>
          <a:endParaRPr lang="en-GB" sz="1800" kern="1200" dirty="0"/>
        </a:p>
      </dsp:txBody>
      <dsp:txXfrm>
        <a:off x="6103823" y="1498285"/>
        <a:ext cx="2075209" cy="13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A59A2-52FB-461A-B668-04CA9A626107}">
      <dsp:nvSpPr>
        <dsp:cNvPr id="0" name=""/>
        <dsp:cNvSpPr/>
      </dsp:nvSpPr>
      <dsp:spPr>
        <a:xfrm>
          <a:off x="0" y="1666530"/>
          <a:ext cx="1861062" cy="11166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GB" sz="1400" kern="1200" dirty="0" smtClean="0"/>
            <a:t>Understanding</a:t>
          </a:r>
          <a:endParaRPr lang="en-GB" sz="1400" kern="1200" dirty="0"/>
        </a:p>
      </dsp:txBody>
      <dsp:txXfrm>
        <a:off x="0" y="1666530"/>
        <a:ext cx="1861062" cy="744425"/>
      </dsp:txXfrm>
    </dsp:sp>
    <dsp:sp modelId="{7F882D29-EBAD-4C7D-BF0D-E3FC39376E8B}">
      <dsp:nvSpPr>
        <dsp:cNvPr id="0" name=""/>
        <dsp:cNvSpPr/>
      </dsp:nvSpPr>
      <dsp:spPr>
        <a:xfrm>
          <a:off x="385274" y="2402368"/>
          <a:ext cx="1861062" cy="133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smtClean="0"/>
            <a:t>Private sector credit demand</a:t>
          </a:r>
          <a:endParaRPr lang="en-GB" sz="1400" kern="1200" dirty="0"/>
        </a:p>
      </dsp:txBody>
      <dsp:txXfrm>
        <a:off x="424392" y="2441486"/>
        <a:ext cx="1782826" cy="1257364"/>
      </dsp:txXfrm>
    </dsp:sp>
    <dsp:sp modelId="{F8D78741-ED54-41A2-8E33-E9745DC6D7E8}">
      <dsp:nvSpPr>
        <dsp:cNvPr id="0" name=""/>
        <dsp:cNvSpPr/>
      </dsp:nvSpPr>
      <dsp:spPr>
        <a:xfrm rot="21590139">
          <a:off x="2144215" y="1802725"/>
          <a:ext cx="600288"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2144215" y="1895594"/>
        <a:ext cx="461283" cy="278010"/>
      </dsp:txXfrm>
    </dsp:sp>
    <dsp:sp modelId="{964259E7-4841-4C07-B676-CED03BCD2D1A}">
      <dsp:nvSpPr>
        <dsp:cNvPr id="0" name=""/>
        <dsp:cNvSpPr/>
      </dsp:nvSpPr>
      <dsp:spPr>
        <a:xfrm>
          <a:off x="2993677" y="1657943"/>
          <a:ext cx="1861062" cy="11166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GB" sz="1400" kern="1200" dirty="0" smtClean="0"/>
            <a:t>Formulation of</a:t>
          </a:r>
          <a:endParaRPr lang="en-GB" sz="1400" kern="1200" dirty="0"/>
        </a:p>
      </dsp:txBody>
      <dsp:txXfrm>
        <a:off x="2993677" y="1657943"/>
        <a:ext cx="1861062" cy="744425"/>
      </dsp:txXfrm>
    </dsp:sp>
    <dsp:sp modelId="{F29E0768-13CD-4848-946A-551F0F54F101}">
      <dsp:nvSpPr>
        <dsp:cNvPr id="0" name=""/>
        <dsp:cNvSpPr/>
      </dsp:nvSpPr>
      <dsp:spPr>
        <a:xfrm>
          <a:off x="3374859" y="2402368"/>
          <a:ext cx="1861062" cy="133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Effective Monetary Policy</a:t>
          </a:r>
          <a:endParaRPr lang="en-GB" sz="1400" kern="1200" dirty="0"/>
        </a:p>
      </dsp:txBody>
      <dsp:txXfrm>
        <a:off x="3413977" y="2441486"/>
        <a:ext cx="1782826" cy="1257364"/>
      </dsp:txXfrm>
    </dsp:sp>
    <dsp:sp modelId="{486BAA60-1E51-4012-A343-E1A9E1972D95}">
      <dsp:nvSpPr>
        <dsp:cNvPr id="0" name=""/>
        <dsp:cNvSpPr/>
      </dsp:nvSpPr>
      <dsp:spPr>
        <a:xfrm>
          <a:off x="5136871" y="1798480"/>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5136871" y="1891150"/>
        <a:ext cx="459111" cy="278010"/>
      </dsp:txXfrm>
    </dsp:sp>
    <dsp:sp modelId="{35A25612-94ED-429C-96B8-293225D22138}">
      <dsp:nvSpPr>
        <dsp:cNvPr id="0" name=""/>
        <dsp:cNvSpPr/>
      </dsp:nvSpPr>
      <dsp:spPr>
        <a:xfrm>
          <a:off x="5983262" y="1657943"/>
          <a:ext cx="1861062" cy="11166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GB" sz="1400" kern="1200" dirty="0" smtClean="0"/>
            <a:t>Achieving macroeconomic objectives</a:t>
          </a:r>
          <a:endParaRPr lang="en-GB" sz="1400" kern="1200" dirty="0"/>
        </a:p>
      </dsp:txBody>
      <dsp:txXfrm>
        <a:off x="5983262" y="1657943"/>
        <a:ext cx="1861062" cy="744425"/>
      </dsp:txXfrm>
    </dsp:sp>
    <dsp:sp modelId="{50DCEEF5-1A3A-434D-8756-69720EFD050A}">
      <dsp:nvSpPr>
        <dsp:cNvPr id="0" name=""/>
        <dsp:cNvSpPr/>
      </dsp:nvSpPr>
      <dsp:spPr>
        <a:xfrm>
          <a:off x="6364443" y="2402368"/>
          <a:ext cx="1861062" cy="1335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Sustainable economic growth</a:t>
          </a:r>
          <a:endParaRPr lang="en-GB" sz="1400" kern="1200" dirty="0"/>
        </a:p>
        <a:p>
          <a:pPr marL="114300" lvl="1" indent="-114300" algn="l" defTabSz="622300">
            <a:lnSpc>
              <a:spcPct val="90000"/>
            </a:lnSpc>
            <a:spcBef>
              <a:spcPct val="0"/>
            </a:spcBef>
            <a:spcAft>
              <a:spcPct val="15000"/>
            </a:spcAft>
            <a:buChar char="••"/>
          </a:pPr>
          <a:r>
            <a:rPr lang="en-GB" sz="1400" kern="1200" dirty="0" smtClean="0"/>
            <a:t>Price stability </a:t>
          </a:r>
          <a:endParaRPr lang="en-GB" sz="1400" kern="1200" dirty="0"/>
        </a:p>
        <a:p>
          <a:pPr marL="114300" lvl="1" indent="-114300" algn="l" defTabSz="622300">
            <a:lnSpc>
              <a:spcPct val="90000"/>
            </a:lnSpc>
            <a:spcBef>
              <a:spcPct val="0"/>
            </a:spcBef>
            <a:spcAft>
              <a:spcPct val="15000"/>
            </a:spcAft>
            <a:buChar char="••"/>
          </a:pPr>
          <a:r>
            <a:rPr lang="en-GB" sz="1400" kern="1200" dirty="0" smtClean="0"/>
            <a:t>Directing future economic activity</a:t>
          </a:r>
          <a:endParaRPr lang="en-GB" sz="1400" kern="1200" dirty="0"/>
        </a:p>
      </dsp:txBody>
      <dsp:txXfrm>
        <a:off x="6403561" y="2441486"/>
        <a:ext cx="1782826" cy="1257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B41B1-BB88-4D25-884B-D981840776D2}">
      <dsp:nvSpPr>
        <dsp:cNvPr id="0" name=""/>
        <dsp:cNvSpPr/>
      </dsp:nvSpPr>
      <dsp:spPr>
        <a:xfrm>
          <a:off x="7233" y="194223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Demand for credit</a:t>
          </a:r>
          <a:endParaRPr lang="en-GB" sz="2000" kern="1200" dirty="0"/>
        </a:p>
      </dsp:txBody>
      <dsp:txXfrm>
        <a:off x="45225" y="1980228"/>
        <a:ext cx="2085893" cy="1221142"/>
      </dsp:txXfrm>
    </dsp:sp>
    <dsp:sp modelId="{F0006503-ED62-42B8-89EF-FA4CBECE0495}">
      <dsp:nvSpPr>
        <dsp:cNvPr id="0" name=""/>
        <dsp:cNvSpPr/>
      </dsp:nvSpPr>
      <dsp:spPr>
        <a:xfrm>
          <a:off x="2385298" y="23227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385298" y="2429956"/>
        <a:ext cx="320822" cy="321687"/>
      </dsp:txXfrm>
    </dsp:sp>
    <dsp:sp modelId="{4084E11F-B659-4625-8E79-AF70351ED663}">
      <dsp:nvSpPr>
        <dsp:cNvPr id="0" name=""/>
        <dsp:cNvSpPr/>
      </dsp:nvSpPr>
      <dsp:spPr>
        <a:xfrm>
          <a:off x="3033861" y="194223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Supply of Money  (demand determined)</a:t>
          </a:r>
          <a:endParaRPr lang="en-GB" sz="2000" kern="1200" dirty="0"/>
        </a:p>
      </dsp:txBody>
      <dsp:txXfrm>
        <a:off x="3071853" y="1980228"/>
        <a:ext cx="2085893" cy="1221142"/>
      </dsp:txXfrm>
    </dsp:sp>
    <dsp:sp modelId="{57B1757F-922D-4F54-975C-264963749A5A}">
      <dsp:nvSpPr>
        <dsp:cNvPr id="0" name=""/>
        <dsp:cNvSpPr/>
      </dsp:nvSpPr>
      <dsp:spPr>
        <a:xfrm>
          <a:off x="5411926" y="23227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5411926" y="2429956"/>
        <a:ext cx="320822" cy="321687"/>
      </dsp:txXfrm>
    </dsp:sp>
    <dsp:sp modelId="{6A9095AB-FBC9-487F-BF54-0D896D8EF8F1}">
      <dsp:nvSpPr>
        <dsp:cNvPr id="0" name=""/>
        <dsp:cNvSpPr/>
      </dsp:nvSpPr>
      <dsp:spPr>
        <a:xfrm>
          <a:off x="6060489" y="194223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Level of  economic activity</a:t>
          </a:r>
          <a:endParaRPr lang="en-GB" sz="2000" kern="1200" dirty="0"/>
        </a:p>
      </dsp:txBody>
      <dsp:txXfrm>
        <a:off x="6098481" y="1980228"/>
        <a:ext cx="2085893" cy="12211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0D541-C3F0-4CC0-AC68-A370E757B18A}">
      <dsp:nvSpPr>
        <dsp:cNvPr id="0" name=""/>
        <dsp:cNvSpPr/>
      </dsp:nvSpPr>
      <dsp:spPr>
        <a:xfrm>
          <a:off x="659015" y="0"/>
          <a:ext cx="7468842" cy="278608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81CEA8-7705-49F4-819F-12D26E6CF255}">
      <dsp:nvSpPr>
        <dsp:cNvPr id="0" name=""/>
        <dsp:cNvSpPr/>
      </dsp:nvSpPr>
      <dsp:spPr>
        <a:xfrm>
          <a:off x="4397" y="835824"/>
          <a:ext cx="2115199" cy="11144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Robust economic growth</a:t>
          </a:r>
          <a:endParaRPr lang="en-GB" sz="2000" kern="1200" dirty="0"/>
        </a:p>
      </dsp:txBody>
      <dsp:txXfrm>
        <a:off x="58799" y="890226"/>
        <a:ext cx="2006395" cy="1005628"/>
      </dsp:txXfrm>
    </dsp:sp>
    <dsp:sp modelId="{E17EF0FE-0854-48DC-9CFD-649DD5E7D16F}">
      <dsp:nvSpPr>
        <dsp:cNvPr id="0" name=""/>
        <dsp:cNvSpPr/>
      </dsp:nvSpPr>
      <dsp:spPr>
        <a:xfrm>
          <a:off x="2225357" y="835824"/>
          <a:ext cx="2115199" cy="11144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Expectations of firms for higher profits</a:t>
          </a:r>
          <a:endParaRPr lang="en-GB" sz="2000" kern="1200" dirty="0"/>
        </a:p>
      </dsp:txBody>
      <dsp:txXfrm>
        <a:off x="2279759" y="890226"/>
        <a:ext cx="2006395" cy="1005628"/>
      </dsp:txXfrm>
    </dsp:sp>
    <dsp:sp modelId="{94DCFD6C-4F9E-458F-BCF4-354A14CE04C0}">
      <dsp:nvSpPr>
        <dsp:cNvPr id="0" name=""/>
        <dsp:cNvSpPr/>
      </dsp:nvSpPr>
      <dsp:spPr>
        <a:xfrm>
          <a:off x="4446316" y="835824"/>
          <a:ext cx="2115199" cy="11144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Firms will expand, initiates new projects</a:t>
          </a:r>
          <a:endParaRPr lang="en-GB" sz="2000" kern="1200" dirty="0"/>
        </a:p>
      </dsp:txBody>
      <dsp:txXfrm>
        <a:off x="4500718" y="890226"/>
        <a:ext cx="2006395" cy="1005628"/>
      </dsp:txXfrm>
    </dsp:sp>
    <dsp:sp modelId="{323C9431-9881-4E16-8B91-429358674A8E}">
      <dsp:nvSpPr>
        <dsp:cNvPr id="0" name=""/>
        <dsp:cNvSpPr/>
      </dsp:nvSpPr>
      <dsp:spPr>
        <a:xfrm>
          <a:off x="6667276" y="835824"/>
          <a:ext cx="2115199" cy="11144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Demand for bank loans will increase</a:t>
          </a:r>
          <a:endParaRPr lang="en-GB" sz="2000" kern="1200" dirty="0"/>
        </a:p>
      </dsp:txBody>
      <dsp:txXfrm>
        <a:off x="6721678" y="890226"/>
        <a:ext cx="2006395" cy="10056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D5DE6-7895-49FD-8F26-BAF2A8BE1675}">
      <dsp:nvSpPr>
        <dsp:cNvPr id="0" name=""/>
        <dsp:cNvSpPr/>
      </dsp:nvSpPr>
      <dsp:spPr>
        <a:xfrm>
          <a:off x="7346" y="1317622"/>
          <a:ext cx="2195672" cy="32544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Higher economic activity</a:t>
          </a:r>
          <a:endParaRPr lang="en-GB" sz="2300" kern="1200" dirty="0"/>
        </a:p>
      </dsp:txBody>
      <dsp:txXfrm>
        <a:off x="71655" y="1381931"/>
        <a:ext cx="2067054" cy="3125789"/>
      </dsp:txXfrm>
    </dsp:sp>
    <dsp:sp modelId="{9F37A636-628A-47E7-98DA-8818FF70613E}">
      <dsp:nvSpPr>
        <dsp:cNvPr id="0" name=""/>
        <dsp:cNvSpPr/>
      </dsp:nvSpPr>
      <dsp:spPr>
        <a:xfrm>
          <a:off x="2422585" y="2672562"/>
          <a:ext cx="465482" cy="544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422585" y="2781467"/>
        <a:ext cx="325837" cy="326716"/>
      </dsp:txXfrm>
    </dsp:sp>
    <dsp:sp modelId="{0FE1D985-61E6-440E-BF50-6CAD27D4DC42}">
      <dsp:nvSpPr>
        <dsp:cNvPr id="0" name=""/>
        <dsp:cNvSpPr/>
      </dsp:nvSpPr>
      <dsp:spPr>
        <a:xfrm>
          <a:off x="3081286" y="1389058"/>
          <a:ext cx="2195672" cy="31115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Increased current production and profits </a:t>
          </a:r>
          <a:endParaRPr lang="en-GB" sz="2200" kern="1200" dirty="0"/>
        </a:p>
      </dsp:txBody>
      <dsp:txXfrm>
        <a:off x="3145595" y="1453367"/>
        <a:ext cx="2067054" cy="2982917"/>
      </dsp:txXfrm>
    </dsp:sp>
    <dsp:sp modelId="{C27CA98A-27E5-42F6-8F3A-8C3FED327F77}">
      <dsp:nvSpPr>
        <dsp:cNvPr id="0" name=""/>
        <dsp:cNvSpPr/>
      </dsp:nvSpPr>
      <dsp:spPr>
        <a:xfrm rot="80185">
          <a:off x="5493574" y="2708587"/>
          <a:ext cx="459481" cy="544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5493593" y="2815885"/>
        <a:ext cx="321637" cy="326716"/>
      </dsp:txXfrm>
    </dsp:sp>
    <dsp:sp modelId="{6A6DB494-B069-485D-A31E-C9B4661DF8BC}">
      <dsp:nvSpPr>
        <dsp:cNvPr id="0" name=""/>
        <dsp:cNvSpPr/>
      </dsp:nvSpPr>
      <dsp:spPr>
        <a:xfrm>
          <a:off x="6143669" y="1444633"/>
          <a:ext cx="2195672" cy="3143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Firms have sufficient  resources to finance their businesses so less demand for loans</a:t>
          </a:r>
          <a:endParaRPr lang="en-GB" sz="2200" kern="1200" dirty="0"/>
        </a:p>
      </dsp:txBody>
      <dsp:txXfrm>
        <a:off x="6207978" y="1508942"/>
        <a:ext cx="2067054" cy="30146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850802-4921-4D05-AB28-EF71CC9A471D}" type="datetimeFigureOut">
              <a:rPr lang="en-US" smtClean="0"/>
              <a:pPr/>
              <a:t>09-Oct-13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70A88-B1A1-4E12-A4BE-2F2B6807BA42}" type="slidenum">
              <a:rPr lang="en-GB" smtClean="0"/>
              <a:pPr/>
              <a:t>‹#›</a:t>
            </a:fld>
            <a:endParaRPr lang="en-GB"/>
          </a:p>
        </p:txBody>
      </p:sp>
    </p:spTree>
    <p:extLst>
      <p:ext uri="{BB962C8B-B14F-4D97-AF65-F5344CB8AC3E}">
        <p14:creationId xmlns:p14="http://schemas.microsoft.com/office/powerpoint/2010/main" val="348893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93C6B7-50F0-4B95-AE9A-47F75621F968}" type="datetime1">
              <a:rPr lang="en-US" smtClean="0"/>
              <a:pPr/>
              <a:t>09-Oct-13</a:t>
            </a:fld>
            <a:endParaRPr lang="en-GB"/>
          </a:p>
        </p:txBody>
      </p:sp>
      <p:sp>
        <p:nvSpPr>
          <p:cNvPr id="19" name="Footer Placeholder 18"/>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27" name="Slide Number Placeholder 26"/>
          <p:cNvSpPr>
            <a:spLocks noGrp="1"/>
          </p:cNvSpPr>
          <p:nvPr>
            <p:ph type="sldNum" sz="quarter" idx="12"/>
          </p:nvPr>
        </p:nvSpPr>
        <p:spPr/>
        <p:txBody>
          <a:bodyPr/>
          <a:lstStyle/>
          <a:p>
            <a:fld id="{F4F7CC32-75CA-431F-B24C-B9120AC1678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7EFD60-A6A2-4641-86E0-4F941DB1D5B6}" type="datetime1">
              <a:rPr lang="en-US" smtClean="0"/>
              <a:pPr/>
              <a:t>09-Oct-13</a:t>
            </a:fld>
            <a:endParaRPr lang="en-GB"/>
          </a:p>
        </p:txBody>
      </p:sp>
      <p:sp>
        <p:nvSpPr>
          <p:cNvPr id="5" name="Footer Placeholder 4"/>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6" name="Slide Number Placeholder 5"/>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51815E-D70D-4B4B-B210-A42F3FA76762}" type="datetime1">
              <a:rPr lang="en-US" smtClean="0"/>
              <a:pPr/>
              <a:t>09-Oct-13</a:t>
            </a:fld>
            <a:endParaRPr lang="en-GB"/>
          </a:p>
        </p:txBody>
      </p:sp>
      <p:sp>
        <p:nvSpPr>
          <p:cNvPr id="5" name="Footer Placeholder 4"/>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6" name="Slide Number Placeholder 5"/>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8BD2E6-3B15-47DA-935E-03F81854D657}" type="datetime1">
              <a:rPr lang="en-US" smtClean="0"/>
              <a:pPr/>
              <a:t>09-Oct-13</a:t>
            </a:fld>
            <a:endParaRPr lang="en-GB"/>
          </a:p>
        </p:txBody>
      </p:sp>
      <p:sp>
        <p:nvSpPr>
          <p:cNvPr id="5" name="Footer Placeholder 4"/>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6" name="Slide Number Placeholder 5"/>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E26A27-9345-46DB-B3C7-CE4200DD0925}" type="datetime1">
              <a:rPr lang="en-US" smtClean="0"/>
              <a:pPr/>
              <a:t>09-Oct-13</a:t>
            </a:fld>
            <a:endParaRPr lang="en-GB"/>
          </a:p>
        </p:txBody>
      </p:sp>
      <p:sp>
        <p:nvSpPr>
          <p:cNvPr id="5" name="Footer Placeholder 4"/>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6" name="Slide Number Placeholder 5"/>
          <p:cNvSpPr>
            <a:spLocks noGrp="1"/>
          </p:cNvSpPr>
          <p:nvPr>
            <p:ph type="sldNum" sz="quarter" idx="12"/>
          </p:nvPr>
        </p:nvSpPr>
        <p:spPr/>
        <p:txBody>
          <a:bodyPr/>
          <a:lstStyle/>
          <a:p>
            <a:fld id="{F4F7CC32-75CA-431F-B24C-B9120AC1678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9CCAD3-A14E-4E9A-B8ED-7C36BF0BF527}" type="datetime1">
              <a:rPr lang="en-US" smtClean="0"/>
              <a:pPr/>
              <a:t>09-Oct-13</a:t>
            </a:fld>
            <a:endParaRPr lang="en-GB"/>
          </a:p>
        </p:txBody>
      </p:sp>
      <p:sp>
        <p:nvSpPr>
          <p:cNvPr id="6" name="Footer Placeholder 5"/>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7" name="Slide Number Placeholder 6"/>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5D8638-C149-443F-8588-A918AECA9729}" type="datetime1">
              <a:rPr lang="en-US" smtClean="0"/>
              <a:pPr/>
              <a:t>09-Oct-13</a:t>
            </a:fld>
            <a:endParaRPr lang="en-GB"/>
          </a:p>
        </p:txBody>
      </p:sp>
      <p:sp>
        <p:nvSpPr>
          <p:cNvPr id="8" name="Footer Placeholder 7"/>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9" name="Slide Number Placeholder 8"/>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79428B-BF04-4344-9280-D188F8BA9672}" type="datetime1">
              <a:rPr lang="en-US" smtClean="0"/>
              <a:pPr/>
              <a:t>09-Oct-13</a:t>
            </a:fld>
            <a:endParaRPr lang="en-GB"/>
          </a:p>
        </p:txBody>
      </p:sp>
      <p:sp>
        <p:nvSpPr>
          <p:cNvPr id="4" name="Footer Placeholder 3"/>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5" name="Slide Number Placeholder 4"/>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57569-276C-4CC6-AA60-32394D6D5953}" type="datetime1">
              <a:rPr lang="en-US" smtClean="0"/>
              <a:pPr/>
              <a:t>09-Oct-13</a:t>
            </a:fld>
            <a:endParaRPr lang="en-GB"/>
          </a:p>
        </p:txBody>
      </p:sp>
      <p:sp>
        <p:nvSpPr>
          <p:cNvPr id="3" name="Footer Placeholder 2"/>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4" name="Slide Number Placeholder 3"/>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648A99-E19A-4F91-A697-895A26B84259}" type="datetime1">
              <a:rPr lang="en-US" smtClean="0"/>
              <a:pPr/>
              <a:t>09-Oct-13</a:t>
            </a:fld>
            <a:endParaRPr lang="en-GB"/>
          </a:p>
        </p:txBody>
      </p:sp>
      <p:sp>
        <p:nvSpPr>
          <p:cNvPr id="6" name="Footer Placeholder 5"/>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7" name="Slide Number Placeholder 6"/>
          <p:cNvSpPr>
            <a:spLocks noGrp="1"/>
          </p:cNvSpPr>
          <p:nvPr>
            <p:ph type="sldNum" sz="quarter" idx="12"/>
          </p:nvPr>
        </p:nvSpPr>
        <p:spPr/>
        <p:txBody>
          <a:bodyPr/>
          <a:lstStyle/>
          <a:p>
            <a:fld id="{F4F7CC32-75CA-431F-B24C-B9120AC1678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03682B-7B9B-473B-95DD-185366FE9681}" type="datetime1">
              <a:rPr lang="en-US" smtClean="0"/>
              <a:pPr/>
              <a:t>09-Oct-13</a:t>
            </a:fld>
            <a:endParaRPr lang="en-GB"/>
          </a:p>
        </p:txBody>
      </p:sp>
      <p:sp>
        <p:nvSpPr>
          <p:cNvPr id="6" name="Footer Placeholder 5"/>
          <p:cNvSpPr>
            <a:spLocks noGrp="1"/>
          </p:cNvSpPr>
          <p:nvPr>
            <p:ph type="ftr" sz="quarter" idx="11"/>
          </p:nvPr>
        </p:nvSpPr>
        <p:spPr/>
        <p:txBody>
          <a:bodyPr/>
          <a:lstStyle/>
          <a:p>
            <a:r>
              <a:rPr lang="en-GB" smtClean="0"/>
              <a:t>Working Paper: Modelling the Demand for Bank loans by private business sector</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4F7CC32-75CA-431F-B24C-B9120AC1678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641A87-3897-4ACE-8A5E-1BF1E5B3B03D}" type="datetime1">
              <a:rPr lang="en-US" smtClean="0"/>
              <a:pPr/>
              <a:t>09-Oct-13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GB" smtClean="0"/>
              <a:t>Working Paper: Modelling the Demand for Bank loans by private business sector</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F7CC32-75CA-431F-B24C-B9120AC1678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Word_Document3.docx"/></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Word_Document4.docx"/></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7851648" cy="1571636"/>
          </a:xfrm>
        </p:spPr>
        <p:txBody>
          <a:bodyPr>
            <a:normAutofit/>
          </a:bodyPr>
          <a:lstStyle/>
          <a:p>
            <a:pPr algn="ctr"/>
            <a:r>
              <a:rPr lang="en-US" sz="3200" dirty="0" smtClean="0">
                <a:latin typeface="Constantia" pitchFamily="18" charset="0"/>
                <a:cs typeface="Times New Roman" pitchFamily="18" charset="0"/>
              </a:rPr>
              <a:t>Modeling the Demand for Bank Loans by Private Business Sector in Pakistan</a:t>
            </a:r>
            <a:endParaRPr lang="en-GB" sz="3200" dirty="0">
              <a:latin typeface="Constantia" pitchFamily="18" charset="0"/>
            </a:endParaRPr>
          </a:p>
        </p:txBody>
      </p:sp>
      <p:sp>
        <p:nvSpPr>
          <p:cNvPr id="3" name="Subtitle 2"/>
          <p:cNvSpPr>
            <a:spLocks noGrp="1"/>
          </p:cNvSpPr>
          <p:nvPr>
            <p:ph type="subTitle" idx="1"/>
          </p:nvPr>
        </p:nvSpPr>
        <p:spPr>
          <a:xfrm>
            <a:off x="533400" y="2857496"/>
            <a:ext cx="8396318" cy="2928958"/>
          </a:xfrm>
        </p:spPr>
        <p:txBody>
          <a:bodyPr>
            <a:normAutofit lnSpcReduction="10000"/>
          </a:bodyPr>
          <a:lstStyle/>
          <a:p>
            <a:pPr algn="ctr"/>
            <a:endParaRPr lang="en-GB" sz="2800" dirty="0" smtClean="0">
              <a:solidFill>
                <a:schemeClr val="accent3">
                  <a:lumMod val="60000"/>
                  <a:lumOff val="40000"/>
                </a:schemeClr>
              </a:solidFill>
            </a:endParaRPr>
          </a:p>
          <a:p>
            <a:pPr algn="ctr"/>
            <a:r>
              <a:rPr lang="en-GB" sz="2800" dirty="0" smtClean="0">
                <a:solidFill>
                  <a:schemeClr val="accent3">
                    <a:lumMod val="60000"/>
                    <a:lumOff val="40000"/>
                  </a:schemeClr>
                </a:solidFill>
              </a:rPr>
              <a:t>By</a:t>
            </a:r>
          </a:p>
          <a:p>
            <a:pPr algn="l"/>
            <a:r>
              <a:rPr lang="en-GB" sz="2800" dirty="0" err="1" smtClean="0">
                <a:solidFill>
                  <a:schemeClr val="accent3">
                    <a:lumMod val="60000"/>
                    <a:lumOff val="40000"/>
                  </a:schemeClr>
                </a:solidFill>
              </a:rPr>
              <a:t>Faiza</a:t>
            </a:r>
            <a:r>
              <a:rPr lang="en-GB" sz="2800" dirty="0" smtClean="0">
                <a:solidFill>
                  <a:schemeClr val="accent3">
                    <a:lumMod val="60000"/>
                    <a:lumOff val="40000"/>
                  </a:schemeClr>
                </a:solidFill>
              </a:rPr>
              <a:t> Hassan</a:t>
            </a:r>
          </a:p>
          <a:p>
            <a:pPr algn="l"/>
            <a:r>
              <a:rPr lang="en-GB" sz="1700" dirty="0" smtClean="0">
                <a:solidFill>
                  <a:schemeClr val="accent3">
                    <a:lumMod val="60000"/>
                    <a:lumOff val="40000"/>
                  </a:schemeClr>
                </a:solidFill>
              </a:rPr>
              <a:t>PhD Student at PIDE ,  Lecturer, Department of Economics, University of </a:t>
            </a:r>
            <a:r>
              <a:rPr lang="en-GB" sz="1700" dirty="0" err="1" smtClean="0">
                <a:solidFill>
                  <a:schemeClr val="accent3">
                    <a:lumMod val="60000"/>
                    <a:lumOff val="40000"/>
                  </a:schemeClr>
                </a:solidFill>
              </a:rPr>
              <a:t>Malakand</a:t>
            </a:r>
            <a:r>
              <a:rPr lang="en-GB" sz="1700" dirty="0" smtClean="0">
                <a:solidFill>
                  <a:schemeClr val="accent3">
                    <a:lumMod val="60000"/>
                    <a:lumOff val="40000"/>
                  </a:schemeClr>
                </a:solidFill>
              </a:rPr>
              <a:t> </a:t>
            </a:r>
          </a:p>
          <a:p>
            <a:pPr algn="l"/>
            <a:endParaRPr lang="en-GB" sz="1700" dirty="0" smtClean="0">
              <a:solidFill>
                <a:schemeClr val="accent3">
                  <a:lumMod val="60000"/>
                  <a:lumOff val="40000"/>
                </a:schemeClr>
              </a:solidFill>
            </a:endParaRPr>
          </a:p>
          <a:p>
            <a:pPr algn="l"/>
            <a:r>
              <a:rPr lang="en-GB" sz="2800" dirty="0" smtClean="0">
                <a:solidFill>
                  <a:schemeClr val="accent3">
                    <a:lumMod val="60000"/>
                    <a:lumOff val="40000"/>
                  </a:schemeClr>
                </a:solidFill>
              </a:rPr>
              <a:t>Prof. Dr. Abdul </a:t>
            </a:r>
            <a:r>
              <a:rPr lang="en-GB" sz="2800" dirty="0" err="1" smtClean="0">
                <a:solidFill>
                  <a:schemeClr val="accent3">
                    <a:lumMod val="60000"/>
                    <a:lumOff val="40000"/>
                  </a:schemeClr>
                </a:solidFill>
              </a:rPr>
              <a:t>Qayyum</a:t>
            </a:r>
            <a:endParaRPr lang="en-GB" sz="2800" dirty="0" smtClean="0">
              <a:solidFill>
                <a:schemeClr val="accent3">
                  <a:lumMod val="60000"/>
                  <a:lumOff val="40000"/>
                </a:schemeClr>
              </a:solidFill>
            </a:endParaRPr>
          </a:p>
          <a:p>
            <a:pPr algn="l"/>
            <a:r>
              <a:rPr lang="en-GB" sz="1700" dirty="0" smtClean="0">
                <a:solidFill>
                  <a:schemeClr val="accent3">
                    <a:lumMod val="60000"/>
                    <a:lumOff val="40000"/>
                  </a:schemeClr>
                </a:solidFill>
              </a:rPr>
              <a:t>Joint Director, Pakistan Institute of Development Economics </a:t>
            </a:r>
          </a:p>
          <a:p>
            <a:pPr algn="l"/>
            <a:endParaRPr lang="en-GB" sz="1700" dirty="0" smtClean="0">
              <a:solidFill>
                <a:schemeClr val="accent3">
                  <a:lumMod val="60000"/>
                  <a:lumOff val="40000"/>
                </a:schemeClr>
              </a:solidFill>
            </a:endParaRPr>
          </a:p>
          <a:p>
            <a:pPr algn="ctr"/>
            <a:endParaRPr lang="en-GB" sz="2800" dirty="0" smtClean="0">
              <a:solidFill>
                <a:schemeClr val="accent3">
                  <a:lumMod val="60000"/>
                  <a:lumOff val="40000"/>
                </a:schemeClr>
              </a:solidFill>
            </a:endParaRPr>
          </a:p>
          <a:p>
            <a:endParaRPr lang="en-GB"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1</a:t>
            </a:fld>
            <a:endParaRPr lang="en-GB"/>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lvl="0">
              <a:buNone/>
            </a:pPr>
            <a:endParaRPr lang="en-GB" dirty="0" smtClean="0">
              <a:solidFill>
                <a:schemeClr val="accent2">
                  <a:lumMod val="50000"/>
                </a:schemeClr>
              </a:solidFill>
              <a:latin typeface="Times New Roman" pitchFamily="18" charset="0"/>
              <a:cs typeface="Times New Roman" pitchFamily="18" charset="0"/>
            </a:endParaRPr>
          </a:p>
          <a:p>
            <a:pPr lvl="0" algn="just">
              <a:buFont typeface="Wingdings" pitchFamily="2" charset="2"/>
              <a:buChar char="v"/>
            </a:pPr>
            <a:r>
              <a:rPr lang="en-GB" sz="2200" dirty="0" smtClean="0">
                <a:solidFill>
                  <a:schemeClr val="accent3">
                    <a:lumMod val="75000"/>
                  </a:schemeClr>
                </a:solidFill>
                <a:latin typeface="Times New Roman" pitchFamily="18" charset="0"/>
                <a:cs typeface="Times New Roman" pitchFamily="18" charset="0"/>
              </a:rPr>
              <a:t>The basic purpose of the study is  to analyze the </a:t>
            </a:r>
            <a:r>
              <a:rPr lang="en-GB" sz="2200" b="1" dirty="0" smtClean="0">
                <a:solidFill>
                  <a:schemeClr val="accent3">
                    <a:lumMod val="75000"/>
                  </a:schemeClr>
                </a:solidFill>
                <a:latin typeface="Times New Roman" pitchFamily="18" charset="0"/>
                <a:cs typeface="Times New Roman" pitchFamily="18" charset="0"/>
              </a:rPr>
              <a:t>long run and short run dynamics </a:t>
            </a:r>
            <a:r>
              <a:rPr lang="en-GB" sz="2200" dirty="0" smtClean="0">
                <a:solidFill>
                  <a:schemeClr val="accent3">
                    <a:lumMod val="75000"/>
                  </a:schemeClr>
                </a:solidFill>
                <a:latin typeface="Times New Roman" pitchFamily="18" charset="0"/>
                <a:cs typeface="Times New Roman" pitchFamily="18" charset="0"/>
              </a:rPr>
              <a:t>of demand for bank loans by private business sector in Pakistan for the period 1971 to 2010.</a:t>
            </a:r>
          </a:p>
          <a:p>
            <a:pPr lvl="0" algn="just">
              <a:buFont typeface="Wingdings" pitchFamily="2" charset="2"/>
              <a:buChar char="v"/>
            </a:pPr>
            <a:endParaRPr lang="en-GB" sz="2200" dirty="0" smtClean="0">
              <a:solidFill>
                <a:schemeClr val="accent3">
                  <a:lumMod val="75000"/>
                </a:schemeClr>
              </a:solidFill>
              <a:latin typeface="Times New Roman" pitchFamily="18" charset="0"/>
              <a:cs typeface="Times New Roman" pitchFamily="18" charset="0"/>
            </a:endParaRPr>
          </a:p>
          <a:p>
            <a:pPr lvl="0" algn="just">
              <a:buFont typeface="Wingdings" pitchFamily="2" charset="2"/>
              <a:buChar char="v"/>
            </a:pPr>
            <a:r>
              <a:rPr lang="en-GB" sz="2000" dirty="0" smtClean="0">
                <a:solidFill>
                  <a:schemeClr val="accent3">
                    <a:lumMod val="75000"/>
                  </a:schemeClr>
                </a:solidFill>
                <a:latin typeface="Times New Roman" pitchFamily="18" charset="0"/>
                <a:cs typeface="Times New Roman" pitchFamily="18" charset="0"/>
              </a:rPr>
              <a:t>To investigate whether increased </a:t>
            </a:r>
            <a:r>
              <a:rPr lang="en-GB" sz="2000" b="1" dirty="0" smtClean="0">
                <a:solidFill>
                  <a:schemeClr val="accent3">
                    <a:lumMod val="75000"/>
                  </a:schemeClr>
                </a:solidFill>
                <a:latin typeface="Times New Roman" pitchFamily="18" charset="0"/>
                <a:cs typeface="Times New Roman" pitchFamily="18" charset="0"/>
              </a:rPr>
              <a:t>economic activity </a:t>
            </a:r>
            <a:r>
              <a:rPr lang="en-GB" sz="2000" dirty="0" smtClean="0">
                <a:solidFill>
                  <a:schemeClr val="accent3">
                    <a:lumMod val="75000"/>
                  </a:schemeClr>
                </a:solidFill>
                <a:latin typeface="Times New Roman" pitchFamily="18" charset="0"/>
                <a:cs typeface="Times New Roman" pitchFamily="18" charset="0"/>
              </a:rPr>
              <a:t>have positive or negative impact on the demand for bank loans</a:t>
            </a:r>
          </a:p>
          <a:p>
            <a:pPr lvl="0" algn="just">
              <a:buFont typeface="Wingdings" pitchFamily="2" charset="2"/>
              <a:buChar char="v"/>
            </a:pPr>
            <a:endParaRPr lang="en-GB" sz="2000" dirty="0" smtClean="0">
              <a:solidFill>
                <a:schemeClr val="accent3">
                  <a:lumMod val="75000"/>
                </a:schemeClr>
              </a:solidFill>
              <a:latin typeface="Times New Roman" pitchFamily="18" charset="0"/>
              <a:cs typeface="Times New Roman" pitchFamily="18" charset="0"/>
            </a:endParaRPr>
          </a:p>
          <a:p>
            <a:pPr lvl="0" algn="just">
              <a:buFont typeface="Wingdings" pitchFamily="2" charset="2"/>
              <a:buChar char="v"/>
            </a:pPr>
            <a:r>
              <a:rPr lang="en-GB" sz="2000" dirty="0" smtClean="0">
                <a:solidFill>
                  <a:schemeClr val="accent3">
                    <a:lumMod val="75000"/>
                  </a:schemeClr>
                </a:solidFill>
                <a:latin typeface="Times New Roman" pitchFamily="18" charset="0"/>
                <a:cs typeface="Times New Roman" pitchFamily="18" charset="0"/>
              </a:rPr>
              <a:t>To observe the effect of real rate of return on advances</a:t>
            </a:r>
          </a:p>
          <a:p>
            <a:pPr lvl="0" algn="just">
              <a:buFont typeface="Wingdings" pitchFamily="2" charset="2"/>
              <a:buChar char="v"/>
            </a:pPr>
            <a:endParaRPr lang="en-GB" sz="2000" dirty="0" smtClean="0">
              <a:solidFill>
                <a:schemeClr val="accent3">
                  <a:lumMod val="75000"/>
                </a:schemeClr>
              </a:solidFill>
              <a:latin typeface="Times New Roman" pitchFamily="18" charset="0"/>
              <a:cs typeface="Times New Roman" pitchFamily="18" charset="0"/>
            </a:endParaRPr>
          </a:p>
          <a:p>
            <a:pPr lvl="0" algn="just">
              <a:buFont typeface="Wingdings" pitchFamily="2" charset="2"/>
              <a:buChar char="v"/>
            </a:pPr>
            <a:r>
              <a:rPr lang="en-GB" sz="2000" dirty="0" smtClean="0">
                <a:solidFill>
                  <a:schemeClr val="accent3">
                    <a:lumMod val="75000"/>
                  </a:schemeClr>
                </a:solidFill>
                <a:latin typeface="Times New Roman" pitchFamily="18" charset="0"/>
                <a:cs typeface="Times New Roman" pitchFamily="18" charset="0"/>
              </a:rPr>
              <a:t>To analyze the effect of inflation on demand for bank loans by private business sector</a:t>
            </a:r>
          </a:p>
          <a:p>
            <a:pPr lvl="0" algn="just">
              <a:buFont typeface="Wingdings" pitchFamily="2" charset="2"/>
              <a:buChar char="v"/>
            </a:pPr>
            <a:endParaRPr lang="en-GB" sz="2000" dirty="0" smtClean="0">
              <a:solidFill>
                <a:schemeClr val="accent3">
                  <a:lumMod val="75000"/>
                </a:schemeClr>
              </a:solidFill>
              <a:latin typeface="Times New Roman" pitchFamily="18" charset="0"/>
              <a:cs typeface="Times New Roman" pitchFamily="18" charset="0"/>
            </a:endParaRPr>
          </a:p>
          <a:p>
            <a:pPr algn="just">
              <a:buFont typeface="Wingdings" pitchFamily="2" charset="2"/>
              <a:buChar char="v"/>
            </a:pPr>
            <a:r>
              <a:rPr lang="en-GB" sz="2000" dirty="0" smtClean="0">
                <a:solidFill>
                  <a:schemeClr val="accent3">
                    <a:lumMod val="75000"/>
                  </a:schemeClr>
                </a:solidFill>
                <a:latin typeface="Times New Roman" pitchFamily="18" charset="0"/>
                <a:cs typeface="Times New Roman" pitchFamily="18" charset="0"/>
              </a:rPr>
              <a:t>To examine the effect of </a:t>
            </a:r>
            <a:r>
              <a:rPr lang="en-GB" sz="2000" b="1" dirty="0" smtClean="0">
                <a:solidFill>
                  <a:schemeClr val="accent3">
                    <a:lumMod val="75000"/>
                  </a:schemeClr>
                </a:solidFill>
                <a:latin typeface="Times New Roman" pitchFamily="18" charset="0"/>
                <a:cs typeface="Times New Roman" pitchFamily="18" charset="0"/>
              </a:rPr>
              <a:t>macroeconomic risk, foreign demand pressure, future state of economy </a:t>
            </a:r>
            <a:r>
              <a:rPr lang="en-GB" sz="2000" dirty="0" smtClean="0">
                <a:solidFill>
                  <a:schemeClr val="accent3">
                    <a:lumMod val="75000"/>
                  </a:schemeClr>
                </a:solidFill>
                <a:latin typeface="Times New Roman" pitchFamily="18" charset="0"/>
                <a:cs typeface="Times New Roman" pitchFamily="18" charset="0"/>
              </a:rPr>
              <a:t>on bank loan demand by private business sector</a:t>
            </a:r>
          </a:p>
          <a:p>
            <a:pPr lvl="0"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lgn="just">
              <a:buNone/>
            </a:pPr>
            <a:endParaRPr lang="en-GB" sz="2200" dirty="0" smtClean="0">
              <a:solidFill>
                <a:schemeClr val="accent3">
                  <a:lumMod val="75000"/>
                </a:schemeClr>
              </a:solidFill>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pPr>
              <a:buNone/>
            </a:pPr>
            <a:endParaRPr lang="en-GB"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10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343152"/>
          </a:xfrm>
        </p:spPr>
        <p:txBody>
          <a:bodyPr>
            <a:normAutofit/>
          </a:bodyPr>
          <a:lstStyle/>
          <a:p>
            <a:pPr algn="ctr"/>
            <a:r>
              <a:rPr lang="en-GB" sz="7200" dirty="0" smtClean="0"/>
              <a:t>Literature Review </a:t>
            </a:r>
            <a:endParaRPr lang="en-GB" sz="72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305800" cy="5072098"/>
          </a:xfrm>
        </p:spPr>
        <p:txBody>
          <a:bodyPr>
            <a:normAutofit/>
          </a:bodyPr>
          <a:lstStyle/>
          <a:p>
            <a:r>
              <a:rPr lang="en-GB" sz="2700" b="1" dirty="0" smtClean="0"/>
              <a:t>First category: studies that estimate credit demand as system</a:t>
            </a: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Two reduced form equations are estimated one for credit demand and other of credit supply </a:t>
            </a:r>
            <a:br>
              <a:rPr lang="en-GB" sz="2400" b="1" dirty="0" smtClean="0"/>
            </a:br>
            <a:r>
              <a:rPr lang="en-GB" sz="2400" b="1" dirty="0" err="1" smtClean="0"/>
              <a:t>Meltiz</a:t>
            </a:r>
            <a:r>
              <a:rPr lang="en-GB" sz="2400" b="1" dirty="0" smtClean="0"/>
              <a:t> and </a:t>
            </a:r>
            <a:r>
              <a:rPr lang="en-GB" sz="2400" b="1" dirty="0" err="1" smtClean="0"/>
              <a:t>pardue</a:t>
            </a:r>
            <a:r>
              <a:rPr lang="en-GB" sz="2400" b="1" dirty="0" smtClean="0"/>
              <a:t> (1973)</a:t>
            </a:r>
            <a:br>
              <a:rPr lang="en-GB" sz="2400" b="1" dirty="0" smtClean="0"/>
            </a:br>
            <a:r>
              <a:rPr lang="en-GB" sz="2400" b="1" dirty="0" smtClean="0"/>
              <a:t/>
            </a:r>
            <a:br>
              <a:rPr lang="en-GB" sz="2400" b="1" dirty="0" smtClean="0"/>
            </a:br>
            <a:r>
              <a:rPr lang="en-GB" sz="2400" b="1" dirty="0" smtClean="0"/>
              <a:t/>
            </a:r>
            <a:br>
              <a:rPr lang="en-GB" sz="2400" b="1" dirty="0" smtClean="0"/>
            </a:br>
            <a:endParaRPr lang="en-GB" sz="2400" b="1"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12</a:t>
            </a:fld>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296680"/>
          </a:xfrm>
        </p:spPr>
        <p:txBody>
          <a:bodyPr>
            <a:normAutofit fontScale="90000"/>
          </a:bodyPr>
          <a:lstStyle/>
          <a:p>
            <a:pPr algn="ctr">
              <a:lnSpc>
                <a:spcPct val="150000"/>
              </a:lnSpc>
            </a:pPr>
            <a:r>
              <a:rPr lang="en-GB" sz="2800" b="1" dirty="0" smtClean="0"/>
              <a:t>2</a:t>
            </a:r>
            <a:r>
              <a:rPr lang="en-GB" sz="2800" b="1" baseline="30000" dirty="0" smtClean="0"/>
              <a:t>nd</a:t>
            </a:r>
            <a:r>
              <a:rPr lang="en-GB" sz="2800" b="1" dirty="0" smtClean="0"/>
              <a:t> category: studies which determine demand for bank loan under equilibrium conditions. </a:t>
            </a:r>
            <a:br>
              <a:rPr lang="en-GB" sz="2800" b="1" dirty="0" smtClean="0"/>
            </a:br>
            <a:r>
              <a:rPr lang="en-GB" sz="3600" dirty="0" smtClean="0"/>
              <a:t/>
            </a:r>
            <a:br>
              <a:rPr lang="en-GB" sz="3600" dirty="0" smtClean="0"/>
            </a:br>
            <a:r>
              <a:rPr lang="en-GB" sz="2800" dirty="0" smtClean="0"/>
              <a:t>In this approach, a single equation is derived</a:t>
            </a:r>
            <a:br>
              <a:rPr lang="en-GB" sz="2800" dirty="0" smtClean="0"/>
            </a:br>
            <a:r>
              <a:rPr lang="en-GB" sz="2800" dirty="0" smtClean="0"/>
              <a:t> by </a:t>
            </a:r>
            <a:br>
              <a:rPr lang="en-GB" sz="2800" dirty="0" smtClean="0"/>
            </a:br>
            <a:r>
              <a:rPr lang="en-GB" sz="2800" dirty="0" smtClean="0"/>
              <a:t>simultaneously solving the demand and supply equation </a:t>
            </a:r>
            <a:br>
              <a:rPr lang="en-GB" sz="2800" dirty="0" smtClean="0"/>
            </a:br>
            <a:r>
              <a:rPr lang="en-GB" sz="2800" dirty="0" smtClean="0"/>
              <a:t>and by assuming that loans corresponds to a level </a:t>
            </a:r>
            <a:br>
              <a:rPr lang="en-GB" sz="2800" dirty="0" smtClean="0"/>
            </a:br>
            <a:r>
              <a:rPr lang="en-GB" sz="2800" dirty="0" smtClean="0"/>
              <a:t>where demand and supply are equal or are in equilibrium. </a:t>
            </a:r>
            <a:br>
              <a:rPr lang="en-GB" sz="2800" dirty="0" smtClean="0"/>
            </a:br>
            <a:r>
              <a:rPr lang="en-GB" sz="2800" dirty="0" smtClean="0"/>
              <a:t> Hicks (1979) and </a:t>
            </a:r>
            <a:r>
              <a:rPr lang="en-GB" sz="2800" dirty="0" err="1" smtClean="0"/>
              <a:t>panagopoulos</a:t>
            </a:r>
            <a:r>
              <a:rPr lang="en-GB" sz="2800" dirty="0" smtClean="0"/>
              <a:t> &amp; </a:t>
            </a:r>
            <a:r>
              <a:rPr lang="en-GB" sz="2800" dirty="0" err="1" smtClean="0"/>
              <a:t>Spiliotis</a:t>
            </a:r>
            <a:r>
              <a:rPr lang="en-GB" sz="2800" dirty="0" smtClean="0"/>
              <a:t>(1998)</a:t>
            </a:r>
            <a:endParaRPr lang="en-GB" sz="28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13</a:t>
            </a:fld>
            <a:endParaRPr lang="en-GB"/>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4088"/>
            <a:ext cx="8715436" cy="5368118"/>
          </a:xfrm>
        </p:spPr>
        <p:txBody>
          <a:bodyPr>
            <a:normAutofit fontScale="90000"/>
          </a:bodyPr>
          <a:lstStyle/>
          <a:p>
            <a:pPr>
              <a:lnSpc>
                <a:spcPct val="150000"/>
              </a:lnSpc>
            </a:pPr>
            <a:r>
              <a:rPr lang="en-GB" sz="3200" b="1" dirty="0" smtClean="0"/>
              <a:t>The Disequilibrium Approach</a:t>
            </a:r>
            <a:r>
              <a:rPr lang="en-GB" sz="3200" dirty="0" smtClean="0"/>
              <a:t/>
            </a:r>
            <a:br>
              <a:rPr lang="en-GB" sz="3200" dirty="0" smtClean="0"/>
            </a:br>
            <a:r>
              <a:rPr lang="en-GB" sz="3200" dirty="0" smtClean="0"/>
              <a:t>Demand and supply equations are estimated separately and following </a:t>
            </a:r>
            <a:r>
              <a:rPr lang="en-GB" sz="3200" dirty="0" err="1" smtClean="0"/>
              <a:t>Maddala</a:t>
            </a:r>
            <a:r>
              <a:rPr lang="en-GB" sz="3200" dirty="0" smtClean="0"/>
              <a:t> and Nelson(1974) derived the likelihood function. These studies assume that observed quantity of loans are minimum of demand for loans and supply of loans.</a:t>
            </a:r>
            <a:br>
              <a:rPr lang="en-GB" sz="3200" dirty="0" smtClean="0"/>
            </a:br>
            <a:r>
              <a:rPr lang="en-GB" sz="3200" dirty="0" smtClean="0"/>
              <a:t> </a:t>
            </a:r>
            <a:r>
              <a:rPr lang="en-GB" sz="3200" dirty="0" err="1" smtClean="0"/>
              <a:t>Laffont</a:t>
            </a:r>
            <a:r>
              <a:rPr lang="en-GB" sz="3200" dirty="0" smtClean="0"/>
              <a:t> &amp; Garcia(1977), Blundell-</a:t>
            </a:r>
            <a:r>
              <a:rPr lang="en-GB" sz="3200" dirty="0" err="1" smtClean="0"/>
              <a:t>wignall</a:t>
            </a:r>
            <a:r>
              <a:rPr lang="en-GB" sz="3200" dirty="0" smtClean="0"/>
              <a:t> and </a:t>
            </a:r>
            <a:r>
              <a:rPr lang="en-GB" sz="3200" dirty="0" err="1" smtClean="0"/>
              <a:t>gizycki</a:t>
            </a:r>
            <a:r>
              <a:rPr lang="en-GB" sz="3200" dirty="0" smtClean="0"/>
              <a:t>(1992) and </a:t>
            </a:r>
            <a:r>
              <a:rPr lang="en-GB" sz="3200" dirty="0" err="1" smtClean="0"/>
              <a:t>Ghosh</a:t>
            </a:r>
            <a:r>
              <a:rPr lang="en-GB" sz="3200" dirty="0" smtClean="0"/>
              <a:t> &amp; </a:t>
            </a:r>
            <a:r>
              <a:rPr lang="en-GB" sz="3200" dirty="0" err="1" smtClean="0"/>
              <a:t>Ghosh</a:t>
            </a:r>
            <a:r>
              <a:rPr lang="en-GB" sz="3200" dirty="0" smtClean="0"/>
              <a:t> (1999) followed this approach </a:t>
            </a:r>
            <a:endParaRPr lang="en-GB" sz="32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53870"/>
          </a:xfrm>
        </p:spPr>
        <p:txBody>
          <a:bodyPr>
            <a:normAutofit fontScale="90000"/>
          </a:bodyPr>
          <a:lstStyle/>
          <a:p>
            <a:pPr algn="ctr">
              <a:lnSpc>
                <a:spcPct val="150000"/>
              </a:lnSpc>
            </a:pPr>
            <a:r>
              <a:rPr lang="en-GB" sz="2400" b="1" dirty="0" smtClean="0"/>
              <a:t>Estimation of demand curve in Isolation from supply side of Market</a:t>
            </a:r>
            <a:br>
              <a:rPr lang="en-GB" sz="2400" b="1" dirty="0" smtClean="0"/>
            </a:br>
            <a:r>
              <a:rPr lang="en-GB" dirty="0" smtClean="0"/>
              <a:t/>
            </a:r>
            <a:br>
              <a:rPr lang="en-GB" dirty="0" smtClean="0"/>
            </a:br>
            <a:r>
              <a:rPr lang="en-GB" sz="2800" dirty="0" smtClean="0"/>
              <a:t>In these studies supply equation is not estimated</a:t>
            </a:r>
            <a:br>
              <a:rPr lang="en-GB" sz="2800" dirty="0" smtClean="0"/>
            </a:br>
            <a:r>
              <a:rPr lang="en-GB" sz="2800" dirty="0" smtClean="0"/>
              <a:t>it is assumed that at a specific interest rate, </a:t>
            </a:r>
            <a:br>
              <a:rPr lang="en-GB" sz="2800" dirty="0" smtClean="0"/>
            </a:br>
            <a:r>
              <a:rPr lang="en-GB" sz="2800" dirty="0" smtClean="0"/>
              <a:t>credit to private sector </a:t>
            </a:r>
            <a:br>
              <a:rPr lang="en-GB" sz="2800" dirty="0" smtClean="0"/>
            </a:br>
            <a:r>
              <a:rPr lang="en-GB" sz="2800" dirty="0" smtClean="0"/>
              <a:t>is determined </a:t>
            </a:r>
            <a:br>
              <a:rPr lang="en-GB" sz="2800" dirty="0" smtClean="0"/>
            </a:br>
            <a:r>
              <a:rPr lang="en-GB" sz="2800" dirty="0" smtClean="0"/>
              <a:t>by</a:t>
            </a:r>
            <a:br>
              <a:rPr lang="en-GB" sz="2800" dirty="0" smtClean="0"/>
            </a:br>
            <a:r>
              <a:rPr lang="en-GB" sz="2800" dirty="0" smtClean="0"/>
              <a:t> demand in the market</a:t>
            </a:r>
            <a:endParaRPr lang="en-GB" sz="28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68184"/>
          </a:xfrm>
        </p:spPr>
        <p:txBody>
          <a:bodyPr>
            <a:normAutofit/>
          </a:bodyPr>
          <a:lstStyle/>
          <a:p>
            <a:pPr>
              <a:lnSpc>
                <a:spcPct val="150000"/>
              </a:lnSpc>
            </a:pPr>
            <a:r>
              <a:rPr lang="en-GB" sz="2800" dirty="0" smtClean="0"/>
              <a:t>Moore (1983), cuthbertson (1985)</a:t>
            </a:r>
            <a:br>
              <a:rPr lang="en-GB" sz="2800" dirty="0" smtClean="0"/>
            </a:br>
            <a:r>
              <a:rPr lang="en-GB" sz="2800" dirty="0" smtClean="0"/>
              <a:t>Moore and threadgold(1985), </a:t>
            </a:r>
            <a:br>
              <a:rPr lang="en-GB" sz="2800" dirty="0" smtClean="0"/>
            </a:br>
            <a:r>
              <a:rPr lang="en-GB" sz="2800" dirty="0" smtClean="0"/>
              <a:t>Arestis(1987-88),</a:t>
            </a:r>
            <a:br>
              <a:rPr lang="en-GB" sz="2800" dirty="0" smtClean="0"/>
            </a:br>
            <a:r>
              <a:rPr lang="en-GB" sz="2800" dirty="0" smtClean="0"/>
              <a:t> Arestis &amp; Biefang-Frisancho(1995), </a:t>
            </a:r>
            <a:br>
              <a:rPr lang="en-GB" sz="2800" dirty="0" smtClean="0"/>
            </a:br>
            <a:r>
              <a:rPr lang="en-GB" sz="2800" dirty="0" smtClean="0"/>
              <a:t>Calza, Gartner, Suosa(2001), </a:t>
            </a:r>
            <a:br>
              <a:rPr lang="en-GB" sz="2800" dirty="0" smtClean="0"/>
            </a:br>
            <a:r>
              <a:rPr lang="en-GB" sz="2800" dirty="0" smtClean="0"/>
              <a:t>Qayyum(2002), </a:t>
            </a:r>
            <a:br>
              <a:rPr lang="en-GB" sz="2800" dirty="0" smtClean="0"/>
            </a:br>
            <a:r>
              <a:rPr lang="en-GB" sz="2800" dirty="0" smtClean="0"/>
              <a:t>Vera.V Leonardo(2002),</a:t>
            </a:r>
            <a:br>
              <a:rPr lang="en-GB" sz="2800" dirty="0" smtClean="0"/>
            </a:br>
            <a:r>
              <a:rPr lang="en-GB" sz="2800" dirty="0" smtClean="0"/>
              <a:t> Pandit &amp; Vashisht(2011) </a:t>
            </a:r>
            <a:endParaRPr lang="en-GB" sz="28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10994"/>
          </a:xfrm>
        </p:spPr>
        <p:txBody>
          <a:bodyPr>
            <a:normAutofit fontScale="90000"/>
          </a:bodyPr>
          <a:lstStyle/>
          <a:p>
            <a:pPr algn="ctr"/>
            <a:r>
              <a:rPr lang="en-GB" sz="4000" b="1" dirty="0" smtClean="0"/>
              <a:t>Studies with reference to Pakistan</a:t>
            </a:r>
            <a:br>
              <a:rPr lang="en-GB" sz="4000" b="1" dirty="0" smtClean="0"/>
            </a:br>
            <a:r>
              <a:rPr lang="en-GB" sz="3100" b="1" dirty="0" smtClean="0"/>
              <a:t/>
            </a:r>
            <a:br>
              <a:rPr lang="en-GB" sz="3100" b="1" dirty="0" smtClean="0"/>
            </a:br>
            <a:r>
              <a:rPr lang="en-GB" sz="3100" dirty="0" smtClean="0"/>
              <a:t>There is a </a:t>
            </a:r>
            <a:r>
              <a:rPr lang="en-GB" sz="3100" b="1" dirty="0" smtClean="0"/>
              <a:t>single</a:t>
            </a:r>
            <a:r>
              <a:rPr lang="en-GB" sz="3100" dirty="0" smtClean="0"/>
              <a:t> study over the topic in </a:t>
            </a:r>
            <a:r>
              <a:rPr lang="en-GB" sz="3100" b="1" dirty="0" smtClean="0"/>
              <a:t>Pakistan</a:t>
            </a:r>
            <a:r>
              <a:rPr lang="en-GB" sz="3100" dirty="0" smtClean="0"/>
              <a:t> by </a:t>
            </a:r>
            <a:r>
              <a:rPr lang="en-GB" sz="3100" b="1" dirty="0" smtClean="0"/>
              <a:t>Qayyum(2002) </a:t>
            </a:r>
            <a:br>
              <a:rPr lang="en-GB" sz="3100" b="1" dirty="0" smtClean="0"/>
            </a:br>
            <a:r>
              <a:rPr lang="en-GB" dirty="0" smtClean="0"/>
              <a:t/>
            </a:r>
            <a:br>
              <a:rPr lang="en-GB" dirty="0" smtClean="0"/>
            </a:br>
            <a:r>
              <a:rPr lang="en-GB" sz="3600" dirty="0" smtClean="0"/>
              <a:t>In the study short run and long run dynamics of demand for bank loans by private business sector are analyzed</a:t>
            </a:r>
            <a:br>
              <a:rPr lang="en-GB" sz="3600" dirty="0" smtClean="0"/>
            </a:br>
            <a:r>
              <a:rPr lang="en-GB" sz="3600" dirty="0" smtClean="0"/>
              <a:t>The real rate of interest, inflation and industrial output were taken as the main determinants of   demand for bank loan</a:t>
            </a:r>
            <a:endParaRPr lang="en-GB" sz="36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414590"/>
          </a:xfrm>
        </p:spPr>
        <p:txBody>
          <a:bodyPr/>
          <a:lstStyle/>
          <a:p>
            <a:pPr algn="ctr"/>
            <a:r>
              <a:rPr lang="en-GB" dirty="0" smtClean="0"/>
              <a:t/>
            </a:r>
            <a:br>
              <a:rPr lang="en-GB" dirty="0" smtClean="0"/>
            </a:br>
            <a:r>
              <a:rPr lang="en-GB" sz="6000" dirty="0" smtClean="0"/>
              <a:t>Theoretical</a:t>
            </a:r>
            <a:r>
              <a:rPr lang="en-GB" dirty="0" smtClean="0"/>
              <a:t> Model</a:t>
            </a: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25044"/>
          </a:xfrm>
        </p:spPr>
        <p:txBody>
          <a:bodyPr/>
          <a:lstStyle/>
          <a:p>
            <a:pPr algn="ctr"/>
            <a:r>
              <a:rPr lang="en-GB" sz="3200" dirty="0" smtClean="0">
                <a:solidFill>
                  <a:srgbClr val="0BD0D9">
                    <a:lumMod val="50000"/>
                  </a:srgbClr>
                </a:solidFill>
              </a:rPr>
              <a:t>      RDBL = f ( RRA , EA, , FDP, INF , MER ,  EFSE) </a:t>
            </a:r>
            <a:r>
              <a:rPr lang="en-GB" dirty="0" smtClean="0"/>
              <a:t/>
            </a:r>
            <a:br>
              <a:rPr lang="en-GB" dirty="0" smtClean="0"/>
            </a:br>
            <a:endParaRPr lang="en-GB" dirty="0" smtClean="0">
              <a:solidFill>
                <a:schemeClr val="accent3">
                  <a:lumMod val="50000"/>
                </a:schemeClr>
              </a:solidFill>
            </a:endParaRPr>
          </a:p>
        </p:txBody>
      </p:sp>
      <p:sp>
        <p:nvSpPr>
          <p:cNvPr id="3" name="Slide Number Placeholder 2"/>
          <p:cNvSpPr>
            <a:spLocks noGrp="1"/>
          </p:cNvSpPr>
          <p:nvPr>
            <p:ph type="sldNum" sz="quarter" idx="12"/>
          </p:nvPr>
        </p:nvSpPr>
        <p:spPr/>
        <p:txBody>
          <a:bodyPr/>
          <a:lstStyle/>
          <a:p>
            <a:fld id="{F4F7CC32-75CA-431F-B24C-B9120AC1678C}"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Introduction</a:t>
            </a:r>
            <a:endParaRPr lang="en-GB"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just">
              <a:lnSpc>
                <a:spcPct val="150000"/>
              </a:lnSpc>
              <a:buNone/>
            </a:pPr>
            <a:r>
              <a:rPr lang="en-US" dirty="0" smtClean="0">
                <a:latin typeface="Times New Roman" pitchFamily="18" charset="0"/>
                <a:cs typeface="Times New Roman" pitchFamily="18" charset="0"/>
              </a:rPr>
              <a:t>   </a:t>
            </a:r>
            <a:r>
              <a:rPr lang="en-US" dirty="0" smtClean="0">
                <a:solidFill>
                  <a:schemeClr val="accent2">
                    <a:lumMod val="50000"/>
                  </a:schemeClr>
                </a:solidFill>
                <a:latin typeface="Times New Roman" pitchFamily="18" charset="0"/>
                <a:cs typeface="Times New Roman" pitchFamily="18" charset="0"/>
              </a:rPr>
              <a:t>The impact of bank credit on macro-economic fluctuations has always been a topic of interest in monetary economics </a:t>
            </a:r>
          </a:p>
          <a:p>
            <a:pPr algn="ctr">
              <a:lnSpc>
                <a:spcPct val="150000"/>
              </a:lnSpc>
              <a:buNone/>
            </a:pPr>
            <a:r>
              <a:rPr lang="en-US" dirty="0" smtClean="0">
                <a:solidFill>
                  <a:schemeClr val="accent2">
                    <a:lumMod val="50000"/>
                  </a:schemeClr>
                </a:solidFill>
                <a:latin typeface="Times New Roman" pitchFamily="18" charset="0"/>
                <a:cs typeface="Times New Roman" pitchFamily="18" charset="0"/>
              </a:rPr>
              <a:t>(Meltzer and Brunner 1963)</a:t>
            </a:r>
            <a:endParaRPr lang="en-GB" dirty="0">
              <a:solidFill>
                <a:schemeClr val="accent2">
                  <a:lumMod val="5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a:t>
            </a:fld>
            <a:endParaRPr lang="en-GB" dirty="0"/>
          </a:p>
        </p:txBody>
      </p:sp>
    </p:spTree>
  </p:cSld>
  <p:clrMapOvr>
    <a:masterClrMapping/>
  </p:clrMapOvr>
  <p:transition spd="med">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4">
                    <a:lumMod val="50000"/>
                  </a:schemeClr>
                </a:solidFill>
              </a:rPr>
              <a:t>Interest rate charged on bank loans</a:t>
            </a:r>
            <a:endParaRPr lang="en-GB" dirty="0">
              <a:solidFill>
                <a:schemeClr val="accent4">
                  <a:lumMod val="50000"/>
                </a:schemeClr>
              </a:solidFill>
            </a:endParaRPr>
          </a:p>
        </p:txBody>
      </p:sp>
      <p:sp>
        <p:nvSpPr>
          <p:cNvPr id="3" name="Content Placeholder 2"/>
          <p:cNvSpPr>
            <a:spLocks noGrp="1"/>
          </p:cNvSpPr>
          <p:nvPr>
            <p:ph idx="1"/>
          </p:nvPr>
        </p:nvSpPr>
        <p:spPr/>
        <p:txBody>
          <a:bodyPr/>
          <a:lstStyle/>
          <a:p>
            <a:pPr>
              <a:buNone/>
            </a:pPr>
            <a:r>
              <a:rPr lang="en-GB" dirty="0" smtClean="0"/>
              <a:t> </a:t>
            </a:r>
          </a:p>
          <a:p>
            <a:pPr>
              <a:buNone/>
            </a:pPr>
            <a:r>
              <a:rPr lang="en-GB" dirty="0" smtClean="0">
                <a:solidFill>
                  <a:schemeClr val="accent4">
                    <a:lumMod val="50000"/>
                  </a:schemeClr>
                </a:solidFill>
              </a:rPr>
              <a:t>Interest rate is the variable included in every study of demand for bank loan</a:t>
            </a:r>
          </a:p>
          <a:p>
            <a:pPr>
              <a:buNone/>
            </a:pPr>
            <a:endParaRPr lang="en-GB" dirty="0" smtClean="0">
              <a:solidFill>
                <a:schemeClr val="accent4">
                  <a:lumMod val="50000"/>
                </a:schemeClr>
              </a:solidFill>
            </a:endParaRPr>
          </a:p>
          <a:p>
            <a:pPr>
              <a:buNone/>
            </a:pPr>
            <a:endParaRPr lang="en-GB" dirty="0" smtClean="0">
              <a:solidFill>
                <a:schemeClr val="accent4">
                  <a:lumMod val="50000"/>
                </a:schemeClr>
              </a:solidFill>
            </a:endParaRPr>
          </a:p>
          <a:p>
            <a:pPr>
              <a:buNone/>
            </a:pPr>
            <a:r>
              <a:rPr lang="en-GB" dirty="0" smtClean="0">
                <a:solidFill>
                  <a:schemeClr val="accent4">
                    <a:lumMod val="50000"/>
                  </a:schemeClr>
                </a:solidFill>
              </a:rPr>
              <a:t>Hicks(1979), Moore (1983), Cuthbertson (1985), </a:t>
            </a:r>
            <a:r>
              <a:rPr lang="en-GB" dirty="0" err="1" smtClean="0">
                <a:solidFill>
                  <a:schemeClr val="accent4">
                    <a:lumMod val="50000"/>
                  </a:schemeClr>
                </a:solidFill>
              </a:rPr>
              <a:t>Ghosh</a:t>
            </a:r>
            <a:r>
              <a:rPr lang="en-GB" dirty="0" smtClean="0">
                <a:solidFill>
                  <a:schemeClr val="accent4">
                    <a:lumMod val="50000"/>
                  </a:schemeClr>
                </a:solidFill>
              </a:rPr>
              <a:t> &amp; </a:t>
            </a:r>
            <a:r>
              <a:rPr lang="en-GB" dirty="0" err="1" smtClean="0">
                <a:solidFill>
                  <a:schemeClr val="accent4">
                    <a:lumMod val="50000"/>
                  </a:schemeClr>
                </a:solidFill>
              </a:rPr>
              <a:t>Ghosh</a:t>
            </a:r>
            <a:r>
              <a:rPr lang="en-GB" dirty="0" smtClean="0">
                <a:solidFill>
                  <a:schemeClr val="accent4">
                    <a:lumMod val="50000"/>
                  </a:schemeClr>
                </a:solidFill>
              </a:rPr>
              <a:t>(1999), </a:t>
            </a:r>
            <a:r>
              <a:rPr lang="en-GB" dirty="0" err="1" smtClean="0">
                <a:solidFill>
                  <a:schemeClr val="accent4">
                    <a:lumMod val="50000"/>
                  </a:schemeClr>
                </a:solidFill>
              </a:rPr>
              <a:t>Qayyum</a:t>
            </a:r>
            <a:r>
              <a:rPr lang="en-GB" dirty="0" smtClean="0">
                <a:solidFill>
                  <a:schemeClr val="accent4">
                    <a:lumMod val="50000"/>
                  </a:schemeClr>
                </a:solidFill>
              </a:rPr>
              <a:t>(2002) ................ </a:t>
            </a:r>
          </a:p>
          <a:p>
            <a:pPr>
              <a:buNone/>
            </a:pPr>
            <a:r>
              <a:rPr lang="en-GB" dirty="0" smtClean="0">
                <a:solidFill>
                  <a:schemeClr val="accent4">
                    <a:lumMod val="50000"/>
                  </a:schemeClr>
                </a:solidFill>
              </a:rPr>
              <a:t> each and every study included interest rate</a:t>
            </a:r>
          </a:p>
          <a:p>
            <a:pPr>
              <a:buNone/>
            </a:pPr>
            <a:endParaRPr lang="en-GB" dirty="0" smtClean="0">
              <a:solidFill>
                <a:schemeClr val="accent4">
                  <a:lumMod val="50000"/>
                </a:schemeClr>
              </a:solidFill>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Activity</a:t>
            </a:r>
            <a:endParaRPr lang="en-GB" dirty="0"/>
          </a:p>
        </p:txBody>
      </p:sp>
      <p:sp>
        <p:nvSpPr>
          <p:cNvPr id="3" name="Content Placeholder 2"/>
          <p:cNvSpPr>
            <a:spLocks noGrp="1"/>
          </p:cNvSpPr>
          <p:nvPr>
            <p:ph idx="1"/>
          </p:nvPr>
        </p:nvSpPr>
        <p:spPr/>
        <p:txBody>
          <a:bodyPr/>
          <a:lstStyle/>
          <a:p>
            <a:endParaRPr lang="en-GB" dirty="0" smtClean="0"/>
          </a:p>
          <a:p>
            <a:pPr>
              <a:buNone/>
            </a:pPr>
            <a:r>
              <a:rPr lang="en-GB" dirty="0" smtClean="0">
                <a:solidFill>
                  <a:schemeClr val="accent3">
                    <a:lumMod val="50000"/>
                  </a:schemeClr>
                </a:solidFill>
              </a:rPr>
              <a:t>Industrial output index is used as indicator of economic activity</a:t>
            </a:r>
          </a:p>
          <a:p>
            <a:endParaRPr lang="en-GB" dirty="0" smtClean="0">
              <a:solidFill>
                <a:schemeClr val="accent3">
                  <a:lumMod val="50000"/>
                </a:schemeClr>
              </a:solidFill>
            </a:endParaRPr>
          </a:p>
          <a:p>
            <a:endParaRPr lang="en-GB" dirty="0" smtClean="0">
              <a:solidFill>
                <a:schemeClr val="accent3">
                  <a:lumMod val="50000"/>
                </a:schemeClr>
              </a:solidFill>
            </a:endParaRPr>
          </a:p>
          <a:p>
            <a:pPr algn="just"/>
            <a:r>
              <a:rPr lang="en-GB" dirty="0" smtClean="0">
                <a:solidFill>
                  <a:schemeClr val="accent3">
                    <a:lumMod val="50000"/>
                  </a:schemeClr>
                </a:solidFill>
              </a:rPr>
              <a:t>There are two distinct views in literature about relationship of demand for bank loans and economic activity</a:t>
            </a:r>
            <a:endParaRPr lang="en-GB"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buNone/>
            </a:pPr>
            <a:r>
              <a:rPr lang="en-GB" dirty="0" err="1" smtClean="0">
                <a:solidFill>
                  <a:schemeClr val="accent3">
                    <a:lumMod val="50000"/>
                  </a:schemeClr>
                </a:solidFill>
              </a:rPr>
              <a:t>Kashyap</a:t>
            </a:r>
            <a:r>
              <a:rPr lang="en-GB" dirty="0" smtClean="0">
                <a:solidFill>
                  <a:schemeClr val="accent3">
                    <a:lumMod val="50000"/>
                  </a:schemeClr>
                </a:solidFill>
              </a:rPr>
              <a:t>, Stein and Wilcox, (1993)</a:t>
            </a:r>
          </a:p>
          <a:p>
            <a:pPr>
              <a:buNone/>
            </a:pPr>
            <a:endParaRPr lang="en-GB" dirty="0">
              <a:solidFill>
                <a:schemeClr val="accent3">
                  <a:lumMod val="50000"/>
                </a:schemeClr>
              </a:solidFill>
            </a:endParaRPr>
          </a:p>
          <a:p>
            <a:pPr>
              <a:buNone/>
            </a:pPr>
            <a:r>
              <a:rPr lang="en-GB" dirty="0" smtClean="0">
                <a:solidFill>
                  <a:schemeClr val="accent3">
                    <a:lumMod val="50000"/>
                  </a:schemeClr>
                </a:solidFill>
              </a:rPr>
              <a:t>Suggest positive relationship</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p:txBody>
      </p:sp>
      <p:graphicFrame>
        <p:nvGraphicFramePr>
          <p:cNvPr id="4" name="Diagram 3"/>
          <p:cNvGraphicFramePr/>
          <p:nvPr/>
        </p:nvGraphicFramePr>
        <p:xfrm>
          <a:off x="214282" y="2071678"/>
          <a:ext cx="8786874"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F4F7CC32-75CA-431F-B24C-B9120AC1678C}"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Friedman and </a:t>
            </a:r>
            <a:r>
              <a:rPr lang="en-GB" sz="2400" b="1" dirty="0" err="1" smtClean="0"/>
              <a:t>Kuttner</a:t>
            </a:r>
            <a:r>
              <a:rPr lang="en-GB" sz="2400" b="1" dirty="0" smtClean="0"/>
              <a:t> (1993) and Bernanke and </a:t>
            </a:r>
            <a:r>
              <a:rPr lang="en-GB" sz="2400" b="1" dirty="0" err="1" smtClean="0"/>
              <a:t>Gertler</a:t>
            </a:r>
            <a:r>
              <a:rPr lang="en-GB" sz="2400" b="1" dirty="0" smtClean="0"/>
              <a:t> (1995)</a:t>
            </a:r>
            <a:endParaRPr lang="en-GB" sz="2400" b="1" dirty="0"/>
          </a:p>
        </p:txBody>
      </p:sp>
      <p:sp>
        <p:nvSpPr>
          <p:cNvPr id="3" name="Content Placeholder 2"/>
          <p:cNvSpPr>
            <a:spLocks noGrp="1"/>
          </p:cNvSpPr>
          <p:nvPr>
            <p:ph idx="1"/>
          </p:nvPr>
        </p:nvSpPr>
        <p:spPr/>
        <p:txBody>
          <a:bodyPr/>
          <a:lstStyle/>
          <a:p>
            <a:pPr>
              <a:buNone/>
            </a:pPr>
            <a:r>
              <a:rPr lang="en-GB" dirty="0" smtClean="0">
                <a:solidFill>
                  <a:schemeClr val="accent3">
                    <a:lumMod val="50000"/>
                  </a:schemeClr>
                </a:solidFill>
              </a:rPr>
              <a:t>Proposed a negative relationship</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endParaRPr lang="en-GB" dirty="0">
              <a:solidFill>
                <a:schemeClr val="accent3">
                  <a:lumMod val="50000"/>
                </a:schemeClr>
              </a:solidFill>
            </a:endParaRPr>
          </a:p>
        </p:txBody>
      </p:sp>
      <p:graphicFrame>
        <p:nvGraphicFramePr>
          <p:cNvPr id="7" name="Diagram 6"/>
          <p:cNvGraphicFramePr/>
          <p:nvPr/>
        </p:nvGraphicFramePr>
        <p:xfrm>
          <a:off x="214282" y="1397000"/>
          <a:ext cx="8358246" cy="5889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F4F7CC32-75CA-431F-B24C-B9120AC1678C}"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endParaRPr lang="en-GB" b="1" dirty="0" smtClean="0">
              <a:solidFill>
                <a:schemeClr val="accent3">
                  <a:lumMod val="50000"/>
                </a:schemeClr>
              </a:solidFill>
            </a:endParaRPr>
          </a:p>
          <a:p>
            <a:pPr>
              <a:buNone/>
            </a:pPr>
            <a:r>
              <a:rPr lang="en-GB" b="1" dirty="0" smtClean="0">
                <a:solidFill>
                  <a:schemeClr val="accent3">
                    <a:lumMod val="50000"/>
                  </a:schemeClr>
                </a:solidFill>
              </a:rPr>
              <a:t>       Foreign Demand Pressure </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lgn="just">
              <a:lnSpc>
                <a:spcPct val="150000"/>
              </a:lnSpc>
              <a:buNone/>
            </a:pPr>
            <a:r>
              <a:rPr lang="en-GB" dirty="0" smtClean="0">
                <a:solidFill>
                  <a:schemeClr val="accent3">
                    <a:lumMod val="50000"/>
                  </a:schemeClr>
                </a:solidFill>
              </a:rPr>
              <a:t>   To see the effect of foreign demand pressure on demand for bank loans by private sector, indices for </a:t>
            </a:r>
            <a:r>
              <a:rPr lang="en-GB" u="sng" dirty="0" smtClean="0">
                <a:solidFill>
                  <a:schemeClr val="accent3">
                    <a:lumMod val="50000"/>
                  </a:schemeClr>
                </a:solidFill>
              </a:rPr>
              <a:t>Volume of Exports</a:t>
            </a:r>
            <a:r>
              <a:rPr lang="en-GB" dirty="0" smtClean="0">
                <a:solidFill>
                  <a:schemeClr val="accent3">
                    <a:lumMod val="50000"/>
                  </a:schemeClr>
                </a:solidFill>
              </a:rPr>
              <a:t> are included in the model</a:t>
            </a:r>
          </a:p>
        </p:txBody>
      </p:sp>
      <p:sp>
        <p:nvSpPr>
          <p:cNvPr id="4" name="Slide Number Placeholder 3"/>
          <p:cNvSpPr>
            <a:spLocks noGrp="1"/>
          </p:cNvSpPr>
          <p:nvPr>
            <p:ph type="sldNum" sz="quarter" idx="12"/>
          </p:nvPr>
        </p:nvSpPr>
        <p:spPr/>
        <p:txBody>
          <a:bodyPr/>
          <a:lstStyle/>
          <a:p>
            <a:fld id="{F4F7CC32-75CA-431F-B24C-B9120AC1678C}"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Inflation</a:t>
            </a:r>
            <a:endParaRPr lang="en-GB" dirty="0"/>
          </a:p>
        </p:txBody>
      </p:sp>
      <p:sp>
        <p:nvSpPr>
          <p:cNvPr id="3" name="Content Placeholder 2"/>
          <p:cNvSpPr>
            <a:spLocks noGrp="1"/>
          </p:cNvSpPr>
          <p:nvPr>
            <p:ph idx="1"/>
          </p:nvPr>
        </p:nvSpPr>
        <p:spPr/>
        <p:txBody>
          <a:bodyPr>
            <a:normAutofit lnSpcReduction="10000"/>
          </a:bodyPr>
          <a:lstStyle/>
          <a:p>
            <a:pPr algn="just">
              <a:buNone/>
            </a:pPr>
            <a:r>
              <a:rPr lang="en-GB" dirty="0" smtClean="0">
                <a:solidFill>
                  <a:schemeClr val="accent3">
                    <a:lumMod val="50000"/>
                  </a:schemeClr>
                </a:solidFill>
              </a:rPr>
              <a:t>If </a:t>
            </a:r>
          </a:p>
          <a:p>
            <a:pPr algn="ctr">
              <a:buNone/>
            </a:pPr>
            <a:r>
              <a:rPr lang="en-GB" dirty="0" smtClean="0">
                <a:solidFill>
                  <a:schemeClr val="accent3">
                    <a:lumMod val="50000"/>
                  </a:schemeClr>
                </a:solidFill>
              </a:rPr>
              <a:t>increase in inflation  &gt; increase in interest  </a:t>
            </a:r>
          </a:p>
          <a:p>
            <a:pPr algn="just">
              <a:buNone/>
            </a:pPr>
            <a:r>
              <a:rPr lang="en-GB" dirty="0" smtClean="0">
                <a:solidFill>
                  <a:schemeClr val="accent3">
                    <a:lumMod val="50000"/>
                  </a:schemeClr>
                </a:solidFill>
              </a:rPr>
              <a:t> increase in inflation compensates the effect of increase in interest rate.</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r>
              <a:rPr lang="en-GB" dirty="0" smtClean="0">
                <a:solidFill>
                  <a:schemeClr val="accent3">
                    <a:lumMod val="50000"/>
                  </a:schemeClr>
                </a:solidFill>
              </a:rPr>
              <a:t>On the other hand </a:t>
            </a:r>
          </a:p>
          <a:p>
            <a:endParaRPr lang="en-GB" dirty="0" smtClean="0">
              <a:solidFill>
                <a:schemeClr val="accent3">
                  <a:lumMod val="50000"/>
                </a:schemeClr>
              </a:solidFill>
            </a:endParaRPr>
          </a:p>
          <a:p>
            <a:pPr>
              <a:buNone/>
            </a:pPr>
            <a:r>
              <a:rPr lang="en-GB" dirty="0" smtClean="0">
                <a:solidFill>
                  <a:schemeClr val="accent3">
                    <a:lumMod val="50000"/>
                  </a:schemeClr>
                </a:solidFill>
              </a:rPr>
              <a:t>High level of inflation increases the riskiness of projects </a:t>
            </a:r>
          </a:p>
          <a:p>
            <a:pPr algn="ctr">
              <a:buNone/>
            </a:pPr>
            <a:r>
              <a:rPr lang="en-GB" dirty="0" smtClean="0">
                <a:solidFill>
                  <a:schemeClr val="accent3">
                    <a:lumMod val="50000"/>
                  </a:schemeClr>
                </a:solidFill>
              </a:rPr>
              <a:t>( negative relationship)</a:t>
            </a:r>
          </a:p>
          <a:p>
            <a:pPr algn="just">
              <a:buNone/>
            </a:pPr>
            <a:endParaRPr lang="en-GB" dirty="0" smtClean="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Macroeconomic Risk</a:t>
            </a:r>
            <a:endParaRPr lang="en-GB" dirty="0"/>
          </a:p>
        </p:txBody>
      </p:sp>
      <p:sp>
        <p:nvSpPr>
          <p:cNvPr id="3" name="Content Placeholder 2"/>
          <p:cNvSpPr>
            <a:spLocks noGrp="1"/>
          </p:cNvSpPr>
          <p:nvPr>
            <p:ph idx="1"/>
          </p:nvPr>
        </p:nvSpPr>
        <p:spPr/>
        <p:txBody>
          <a:bodyPr>
            <a:normAutofit/>
          </a:bodyPr>
          <a:lstStyle/>
          <a:p>
            <a:pPr>
              <a:buNone/>
            </a:pPr>
            <a:r>
              <a:rPr lang="en-GB" dirty="0" smtClean="0">
                <a:solidFill>
                  <a:schemeClr val="accent3">
                    <a:lumMod val="50000"/>
                  </a:schemeClr>
                </a:solidFill>
              </a:rPr>
              <a:t>Negative relationship is expected between macroeconomic risk and demand for bank loans</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r>
              <a:rPr lang="en-GB" dirty="0" smtClean="0">
                <a:solidFill>
                  <a:schemeClr val="accent3">
                    <a:lumMod val="50000"/>
                  </a:schemeClr>
                </a:solidFill>
              </a:rPr>
              <a:t>Variance of Moving Average of Inflation is used</a:t>
            </a:r>
            <a:r>
              <a:rPr lang="en-GB" dirty="0" smtClean="0"/>
              <a:t>.</a:t>
            </a:r>
          </a:p>
          <a:p>
            <a:pPr>
              <a:buNone/>
            </a:pPr>
            <a:endParaRPr lang="en-GB" dirty="0" smtClean="0"/>
          </a:p>
          <a:p>
            <a:pPr>
              <a:buNone/>
            </a:pPr>
            <a:endParaRPr lang="en-GB" dirty="0" smtClean="0">
              <a:solidFill>
                <a:schemeClr val="accent3">
                  <a:lumMod val="50000"/>
                </a:schemeClr>
              </a:solidFill>
            </a:endParaRPr>
          </a:p>
          <a:p>
            <a:pPr>
              <a:buNone/>
            </a:pPr>
            <a:r>
              <a:rPr lang="en-GB" dirty="0" smtClean="0">
                <a:solidFill>
                  <a:schemeClr val="accent3">
                    <a:lumMod val="50000"/>
                  </a:schemeClr>
                </a:solidFill>
              </a:rPr>
              <a:t>Vera(2002) has used the same for measuring </a:t>
            </a:r>
          </a:p>
          <a:p>
            <a:pPr algn="r">
              <a:buNone/>
            </a:pPr>
            <a:r>
              <a:rPr lang="en-GB" dirty="0" smtClean="0">
                <a:solidFill>
                  <a:schemeClr val="accent3">
                    <a:lumMod val="50000"/>
                  </a:schemeClr>
                </a:solidFill>
              </a:rPr>
              <a:t>macroeconomic risk</a:t>
            </a:r>
            <a:endParaRPr lang="en-GB"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Expectations about future state of the economy</a:t>
            </a:r>
            <a:endParaRPr lang="en-GB" sz="3200" b="1" dirty="0"/>
          </a:p>
        </p:txBody>
      </p:sp>
      <p:sp>
        <p:nvSpPr>
          <p:cNvPr id="3" name="Content Placeholder 2"/>
          <p:cNvSpPr>
            <a:spLocks noGrp="1"/>
          </p:cNvSpPr>
          <p:nvPr>
            <p:ph idx="1"/>
          </p:nvPr>
        </p:nvSpPr>
        <p:spPr>
          <a:xfrm>
            <a:off x="457200" y="2143116"/>
            <a:ext cx="8229600" cy="4181484"/>
          </a:xfrm>
        </p:spPr>
        <p:txBody>
          <a:bodyPr/>
          <a:lstStyle/>
          <a:p>
            <a:pPr>
              <a:buNone/>
            </a:pPr>
            <a:r>
              <a:rPr lang="en-GB" dirty="0" smtClean="0">
                <a:solidFill>
                  <a:schemeClr val="accent3">
                    <a:lumMod val="50000"/>
                  </a:schemeClr>
                </a:solidFill>
              </a:rPr>
              <a:t>Stock price indices give signals about </a:t>
            </a:r>
            <a:r>
              <a:rPr lang="en-GB" u="sng" dirty="0" smtClean="0">
                <a:solidFill>
                  <a:schemeClr val="accent3">
                    <a:lumMod val="50000"/>
                  </a:schemeClr>
                </a:solidFill>
              </a:rPr>
              <a:t>expectations of </a:t>
            </a:r>
            <a:r>
              <a:rPr lang="en-GB" b="1" dirty="0" smtClean="0">
                <a:solidFill>
                  <a:schemeClr val="accent3">
                    <a:lumMod val="50000"/>
                  </a:schemeClr>
                </a:solidFill>
              </a:rPr>
              <a:t>most informed </a:t>
            </a:r>
            <a:r>
              <a:rPr lang="en-GB" dirty="0" smtClean="0">
                <a:solidFill>
                  <a:schemeClr val="accent3">
                    <a:lumMod val="50000"/>
                  </a:schemeClr>
                </a:solidFill>
              </a:rPr>
              <a:t>group about future situation of the economy.</a:t>
            </a:r>
          </a:p>
          <a:p>
            <a:pPr>
              <a:buNone/>
            </a:pPr>
            <a:endParaRPr lang="en-GB" dirty="0" smtClean="0">
              <a:solidFill>
                <a:schemeClr val="accent3">
                  <a:lumMod val="50000"/>
                </a:schemeClr>
              </a:solidFill>
            </a:endParaRPr>
          </a:p>
          <a:p>
            <a:pPr>
              <a:buNone/>
            </a:pPr>
            <a:endParaRPr lang="en-GB" dirty="0" smtClean="0">
              <a:solidFill>
                <a:schemeClr val="accent3">
                  <a:lumMod val="50000"/>
                </a:schemeClr>
              </a:solidFill>
            </a:endParaRPr>
          </a:p>
          <a:p>
            <a:pPr>
              <a:buNone/>
            </a:pPr>
            <a:r>
              <a:rPr lang="en-GB" dirty="0" smtClean="0">
                <a:solidFill>
                  <a:schemeClr val="accent3">
                    <a:lumMod val="50000"/>
                  </a:schemeClr>
                </a:solidFill>
              </a:rPr>
              <a:t> Moving average of share price indices is used to approximate Expectations about future state of the economy.</a:t>
            </a:r>
            <a:endParaRPr lang="en-GB"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27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00108"/>
            <a:ext cx="7851648" cy="3857652"/>
          </a:xfrm>
        </p:spPr>
        <p:txBody>
          <a:bodyPr>
            <a:normAutofit/>
          </a:bodyPr>
          <a:lstStyle/>
          <a:p>
            <a:pPr algn="ctr"/>
            <a:r>
              <a:rPr lang="en-GB" dirty="0" smtClean="0"/>
              <a:t>Model of Demand for bank loans by private business sector </a:t>
            </a: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39556"/>
          </a:xfrm>
        </p:spPr>
        <p:txBody>
          <a:bodyPr>
            <a:normAutofit/>
          </a:bodyPr>
          <a:lstStyle/>
          <a:p>
            <a:r>
              <a:rPr lang="en-GB" sz="2800" b="1" cap="all" dirty="0" smtClean="0"/>
              <a:t>Autoregressive distributed lag model (</a:t>
            </a:r>
            <a:r>
              <a:rPr lang="en-GB" sz="2800" b="1" cap="all" dirty="0" err="1" smtClean="0"/>
              <a:t>ARdl</a:t>
            </a:r>
            <a:r>
              <a:rPr lang="en-GB" sz="2800" b="1" cap="all" dirty="0" smtClean="0"/>
              <a:t>)</a:t>
            </a:r>
            <a:br>
              <a:rPr lang="en-GB" sz="2800" b="1" cap="all" dirty="0" smtClean="0"/>
            </a:br>
            <a:r>
              <a:rPr lang="en-GB" sz="2800" b="1" cap="all" dirty="0" smtClean="0"/>
              <a:t/>
            </a:r>
            <a:br>
              <a:rPr lang="en-GB" sz="2800" b="1" cap="all" dirty="0" smtClean="0"/>
            </a:br>
            <a:r>
              <a:rPr lang="en-GB" sz="2800" b="1" cap="all" dirty="0" smtClean="0"/>
              <a:t/>
            </a:r>
            <a:br>
              <a:rPr lang="en-GB" sz="2800" b="1" cap="all" dirty="0" smtClean="0"/>
            </a:br>
            <a:r>
              <a:rPr lang="en-GB" sz="2800" b="1" cap="all" dirty="0" smtClean="0"/>
              <a:t>ARDL </a:t>
            </a:r>
            <a:r>
              <a:rPr lang="en-GB" sz="2800" b="1" dirty="0" smtClean="0"/>
              <a:t>approach is found appropriate for data analysis</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latin typeface="Times New Roman"/>
                <a:ea typeface="Calibri"/>
              </a:rPr>
              <a:t> </a:t>
            </a: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endParaRPr lang="en-GB" sz="2800" dirty="0"/>
          </a:p>
        </p:txBody>
      </p:sp>
      <p:graphicFrame>
        <p:nvGraphicFramePr>
          <p:cNvPr id="1027" name="Object 3"/>
          <p:cNvGraphicFramePr>
            <a:graphicFrameLocks noChangeAspect="1"/>
          </p:cNvGraphicFramePr>
          <p:nvPr/>
        </p:nvGraphicFramePr>
        <p:xfrm>
          <a:off x="496888" y="3792538"/>
          <a:ext cx="8485187" cy="3979862"/>
        </p:xfrm>
        <a:graphic>
          <a:graphicData uri="http://schemas.openxmlformats.org/presentationml/2006/ole">
            <mc:AlternateContent xmlns:mc="http://schemas.openxmlformats.org/markup-compatibility/2006">
              <mc:Choice xmlns:v="urn:schemas-microsoft-com:vml" Requires="v">
                <p:oleObj spid="_x0000_s1028" name="Document" r:id="rId4" imgW="8625198" imgH="4024848" progId="Word.Document.12">
                  <p:embed/>
                </p:oleObj>
              </mc:Choice>
              <mc:Fallback>
                <p:oleObj name="Document" r:id="rId4" imgW="8625198" imgH="4024848"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888" y="3792538"/>
                        <a:ext cx="8485187" cy="3979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F4F7CC32-75CA-431F-B24C-B9120AC1678C}"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000108"/>
            <a:ext cx="7072362" cy="4247317"/>
          </a:xfrm>
          <a:prstGeom prst="rect">
            <a:avLst/>
          </a:prstGeom>
        </p:spPr>
        <p:txBody>
          <a:bodyPr wrap="square">
            <a:spAutoFit/>
          </a:bodyPr>
          <a:lstStyle/>
          <a:p>
            <a:pPr algn="just">
              <a:lnSpc>
                <a:spcPct val="150000"/>
              </a:lnSpc>
            </a:pPr>
            <a:r>
              <a:rPr lang="en-GB" dirty="0" smtClean="0">
                <a:solidFill>
                  <a:schemeClr val="accent2">
                    <a:lumMod val="50000"/>
                  </a:schemeClr>
                </a:solidFill>
                <a:latin typeface="Times New Roman" pitchFamily="18" charset="0"/>
                <a:cs typeface="Times New Roman" pitchFamily="18" charset="0"/>
              </a:rPr>
              <a:t>Moore &amp; Threadgold  (1985) argued that </a:t>
            </a:r>
          </a:p>
          <a:p>
            <a:pPr algn="just">
              <a:lnSpc>
                <a:spcPct val="150000"/>
              </a:lnSpc>
            </a:pPr>
            <a:endParaRPr lang="en-GB" dirty="0" smtClean="0">
              <a:solidFill>
                <a:schemeClr val="accent2">
                  <a:lumMod val="50000"/>
                </a:schemeClr>
              </a:solidFill>
              <a:latin typeface="Times New Roman" pitchFamily="18" charset="0"/>
              <a:cs typeface="Times New Roman" pitchFamily="18" charset="0"/>
            </a:endParaRPr>
          </a:p>
          <a:p>
            <a:pPr algn="just">
              <a:lnSpc>
                <a:spcPct val="150000"/>
              </a:lnSpc>
              <a:buFont typeface="Wingdings" pitchFamily="2" charset="2"/>
              <a:buChar char="v"/>
            </a:pPr>
            <a:r>
              <a:rPr lang="en-GB" dirty="0" smtClean="0">
                <a:solidFill>
                  <a:schemeClr val="accent2">
                    <a:lumMod val="50000"/>
                  </a:schemeClr>
                </a:solidFill>
                <a:latin typeface="Times New Roman" pitchFamily="18" charset="0"/>
                <a:cs typeface="Times New Roman" pitchFamily="18" charset="0"/>
              </a:rPr>
              <a:t>      money supply is ‘credit-driven’  and</a:t>
            </a:r>
          </a:p>
          <a:p>
            <a:pPr algn="just">
              <a:lnSpc>
                <a:spcPct val="150000"/>
              </a:lnSpc>
            </a:pPr>
            <a:r>
              <a:rPr lang="en-GB" dirty="0" smtClean="0">
                <a:solidFill>
                  <a:schemeClr val="accent2">
                    <a:lumMod val="50000"/>
                  </a:schemeClr>
                </a:solidFill>
                <a:latin typeface="Times New Roman" pitchFamily="18" charset="0"/>
                <a:cs typeface="Times New Roman" pitchFamily="18" charset="0"/>
              </a:rPr>
              <a:t> </a:t>
            </a:r>
          </a:p>
          <a:p>
            <a:pPr algn="just">
              <a:lnSpc>
                <a:spcPct val="150000"/>
              </a:lnSpc>
              <a:buFont typeface="Wingdings" pitchFamily="2" charset="2"/>
              <a:buChar char="v"/>
            </a:pPr>
            <a:r>
              <a:rPr lang="en-GB" dirty="0" smtClean="0">
                <a:solidFill>
                  <a:schemeClr val="accent2">
                    <a:lumMod val="50000"/>
                  </a:schemeClr>
                </a:solidFill>
                <a:latin typeface="Times New Roman" pitchFamily="18" charset="0"/>
                <a:cs typeface="Times New Roman" pitchFamily="18" charset="0"/>
              </a:rPr>
              <a:t>     Demand-determined </a:t>
            </a:r>
          </a:p>
          <a:p>
            <a:pPr algn="just">
              <a:lnSpc>
                <a:spcPct val="150000"/>
              </a:lnSpc>
            </a:pPr>
            <a:endParaRPr lang="en-GB" dirty="0" smtClean="0">
              <a:solidFill>
                <a:schemeClr val="accent2">
                  <a:lumMod val="50000"/>
                </a:schemeClr>
              </a:solidFill>
              <a:latin typeface="Times New Roman" pitchFamily="18" charset="0"/>
              <a:cs typeface="Times New Roman" pitchFamily="18" charset="0"/>
            </a:endParaRPr>
          </a:p>
          <a:p>
            <a:pPr algn="just">
              <a:lnSpc>
                <a:spcPct val="150000"/>
              </a:lnSpc>
              <a:buFont typeface="Wingdings" pitchFamily="2" charset="2"/>
              <a:buChar char="v"/>
            </a:pPr>
            <a:r>
              <a:rPr lang="en-GB" dirty="0" smtClean="0">
                <a:solidFill>
                  <a:schemeClr val="accent2">
                    <a:lumMod val="50000"/>
                  </a:schemeClr>
                </a:solidFill>
                <a:latin typeface="Times New Roman" pitchFamily="18" charset="0"/>
                <a:cs typeface="Times New Roman" pitchFamily="18" charset="0"/>
              </a:rPr>
              <a:t>    at the rate of interest determined by the central bank the money supply</a:t>
            </a:r>
          </a:p>
          <a:p>
            <a:pPr algn="just">
              <a:lnSpc>
                <a:spcPct val="150000"/>
              </a:lnSpc>
            </a:pPr>
            <a:r>
              <a:rPr lang="en-GB" dirty="0" smtClean="0">
                <a:solidFill>
                  <a:schemeClr val="accent2">
                    <a:lumMod val="50000"/>
                  </a:schemeClr>
                </a:solidFill>
                <a:latin typeface="Times New Roman" pitchFamily="18" charset="0"/>
                <a:cs typeface="Times New Roman" pitchFamily="18" charset="0"/>
              </a:rPr>
              <a:t>       function is horizontal.</a:t>
            </a:r>
          </a:p>
          <a:p>
            <a:pPr algn="just">
              <a:lnSpc>
                <a:spcPct val="150000"/>
              </a:lnSpc>
            </a:pPr>
            <a:endParaRPr lang="en-GB" dirty="0" smtClean="0">
              <a:solidFill>
                <a:schemeClr val="accent2">
                  <a:lumMod val="50000"/>
                </a:schemeClr>
              </a:solidFill>
              <a:latin typeface="Times New Roman" pitchFamily="18" charset="0"/>
              <a:cs typeface="Times New Roman" pitchFamily="18" charset="0"/>
            </a:endParaRPr>
          </a:p>
          <a:p>
            <a:pPr algn="just">
              <a:lnSpc>
                <a:spcPct val="150000"/>
              </a:lnSpc>
            </a:pPr>
            <a:endParaRPr lang="en-GB" dirty="0">
              <a:solidFill>
                <a:schemeClr val="accent2">
                  <a:lumMod val="50000"/>
                </a:schemeClr>
              </a:solidFill>
              <a:latin typeface="Times New Roman" pitchFamily="18" charset="0"/>
              <a:cs typeface="Times New Roman" pitchFamily="18" charset="0"/>
            </a:endParaRPr>
          </a:p>
        </p:txBody>
      </p:sp>
      <p:sp>
        <p:nvSpPr>
          <p:cNvPr id="3" name="Rectangle 2"/>
          <p:cNvSpPr/>
          <p:nvPr/>
        </p:nvSpPr>
        <p:spPr>
          <a:xfrm>
            <a:off x="1071538" y="4643446"/>
            <a:ext cx="6858048" cy="923330"/>
          </a:xfrm>
          <a:prstGeom prst="rect">
            <a:avLst/>
          </a:prstGeom>
        </p:spPr>
        <p:txBody>
          <a:bodyPr wrap="square">
            <a:spAutoFit/>
          </a:bodyPr>
          <a:lstStyle/>
          <a:p>
            <a:pPr>
              <a:lnSpc>
                <a:spcPct val="150000"/>
              </a:lnSpc>
            </a:pPr>
            <a:r>
              <a:rPr lang="en-GB" dirty="0" err="1" smtClean="0">
                <a:solidFill>
                  <a:schemeClr val="accent2">
                    <a:lumMod val="50000"/>
                  </a:schemeClr>
                </a:solidFill>
                <a:latin typeface="Times New Roman" pitchFamily="18" charset="0"/>
                <a:cs typeface="Times New Roman" pitchFamily="18" charset="0"/>
              </a:rPr>
              <a:t>Coghlan</a:t>
            </a:r>
            <a:r>
              <a:rPr lang="en-GB" dirty="0" smtClean="0">
                <a:solidFill>
                  <a:schemeClr val="accent2">
                    <a:lumMod val="50000"/>
                  </a:schemeClr>
                </a:solidFill>
                <a:latin typeface="Times New Roman" pitchFamily="18" charset="0"/>
                <a:cs typeface="Times New Roman" pitchFamily="18" charset="0"/>
              </a:rPr>
              <a:t>, 1981; Moore 1979, 1983 illustrated that</a:t>
            </a:r>
          </a:p>
          <a:p>
            <a:pPr>
              <a:lnSpc>
                <a:spcPct val="150000"/>
              </a:lnSpc>
              <a:buFont typeface="Wingdings" pitchFamily="2" charset="2"/>
              <a:buChar char="v"/>
            </a:pPr>
            <a:r>
              <a:rPr lang="en-GB" dirty="0" smtClean="0">
                <a:solidFill>
                  <a:schemeClr val="accent2">
                    <a:lumMod val="50000"/>
                  </a:schemeClr>
                </a:solidFill>
                <a:latin typeface="Times New Roman" pitchFamily="18" charset="0"/>
                <a:cs typeface="Times New Roman" pitchFamily="18" charset="0"/>
              </a:rPr>
              <a:t>        Quantity of bank borrowing is largely demand determined </a:t>
            </a:r>
            <a:endParaRPr lang="en-GB" dirty="0">
              <a:solidFill>
                <a:schemeClr val="accent2">
                  <a:lumMod val="50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4F7CC32-75CA-431F-B24C-B9120AC1678C}" type="slidenum">
              <a:rPr lang="en-GB" smtClean="0"/>
              <a:pPr/>
              <a:t>3</a:t>
            </a:fld>
            <a:endParaRPr lang="en-GB"/>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368118"/>
          </a:xfrm>
        </p:spPr>
        <p:txBody>
          <a:bodyPr>
            <a:normAutofit/>
          </a:bodyPr>
          <a:lstStyle/>
          <a:p>
            <a:r>
              <a:rPr lang="en-GB" sz="3200" b="1" dirty="0" smtClean="0"/>
              <a:t>  Short Run Dynamics (Error Correction model)</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graphicFrame>
        <p:nvGraphicFramePr>
          <p:cNvPr id="3" name="Object 2"/>
          <p:cNvGraphicFramePr>
            <a:graphicFrameLocks noChangeAspect="1"/>
          </p:cNvGraphicFramePr>
          <p:nvPr/>
        </p:nvGraphicFramePr>
        <p:xfrm>
          <a:off x="793750" y="2487613"/>
          <a:ext cx="7866063" cy="4060825"/>
        </p:xfrm>
        <a:graphic>
          <a:graphicData uri="http://schemas.openxmlformats.org/presentationml/2006/ole">
            <mc:AlternateContent xmlns:mc="http://schemas.openxmlformats.org/markup-compatibility/2006">
              <mc:Choice xmlns:v="urn:schemas-microsoft-com:vml" Requires="v">
                <p:oleObj spid="_x0000_s58371" name="Document" r:id="rId4" imgW="7995748" imgH="4106518" progId="Word.Document.12">
                  <p:embed/>
                </p:oleObj>
              </mc:Choice>
              <mc:Fallback>
                <p:oleObj name="Document" r:id="rId4" imgW="7995748" imgH="4106518"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750" y="2487613"/>
                        <a:ext cx="7866063" cy="406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F4F7CC32-75CA-431F-B24C-B9120AC1678C}"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557466"/>
          </a:xfrm>
        </p:spPr>
        <p:txBody>
          <a:bodyPr/>
          <a:lstStyle/>
          <a:p>
            <a:r>
              <a:rPr lang="en-GB" dirty="0" smtClean="0"/>
              <a:t>Econometric Methodology</a:t>
            </a:r>
            <a:endParaRPr lang="en-GB"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939754"/>
          </a:xfrm>
        </p:spPr>
        <p:txBody>
          <a:bodyPr>
            <a:normAutofit/>
          </a:bodyPr>
          <a:lstStyle/>
          <a:p>
            <a:pPr marL="274320" lvl="0" indent="-274320">
              <a:lnSpc>
                <a:spcPct val="150000"/>
              </a:lnSpc>
              <a:spcBef>
                <a:spcPct val="20000"/>
              </a:spcBef>
            </a:pPr>
            <a:r>
              <a:rPr lang="en-GB" sz="4000" dirty="0" err="1" smtClean="0">
                <a:solidFill>
                  <a:srgbClr val="04617B"/>
                </a:solidFill>
              </a:rPr>
              <a:t>Univariate</a:t>
            </a:r>
            <a:r>
              <a:rPr lang="en-GB" sz="4000" dirty="0" smtClean="0">
                <a:solidFill>
                  <a:srgbClr val="04617B"/>
                </a:solidFill>
              </a:rPr>
              <a:t> Analysis</a:t>
            </a:r>
            <a:br>
              <a:rPr lang="en-GB" sz="4000" dirty="0" smtClean="0">
                <a:solidFill>
                  <a:srgbClr val="04617B"/>
                </a:solidFill>
              </a:rPr>
            </a:br>
            <a:r>
              <a:rPr lang="en-GB" sz="4000" dirty="0" smtClean="0">
                <a:solidFill>
                  <a:srgbClr val="04617B"/>
                </a:solidFill>
              </a:rPr>
              <a:t/>
            </a:r>
            <a:br>
              <a:rPr lang="en-GB" sz="4000" dirty="0" smtClean="0">
                <a:solidFill>
                  <a:srgbClr val="04617B"/>
                </a:solidFill>
              </a:rPr>
            </a:br>
            <a:r>
              <a:rPr lang="en-GB" sz="2600" dirty="0" smtClean="0">
                <a:solidFill>
                  <a:srgbClr val="0BD0D9">
                    <a:lumMod val="50000"/>
                  </a:srgbClr>
                </a:solidFill>
                <a:latin typeface="Constantia"/>
                <a:ea typeface="+mn-ea"/>
                <a:cs typeface="+mn-cs"/>
              </a:rPr>
              <a:t>In the first step of data analysis individual series has been checked for existence or non existence of unit root</a:t>
            </a:r>
            <a:br>
              <a:rPr lang="en-GB" sz="2600" dirty="0" smtClean="0">
                <a:solidFill>
                  <a:srgbClr val="0BD0D9">
                    <a:lumMod val="50000"/>
                  </a:srgbClr>
                </a:solidFill>
                <a:latin typeface="Constantia"/>
                <a:ea typeface="+mn-ea"/>
                <a:cs typeface="+mn-cs"/>
              </a:rPr>
            </a:br>
            <a:r>
              <a:rPr lang="en-GB" sz="2600" dirty="0" smtClean="0">
                <a:solidFill>
                  <a:srgbClr val="0BD0D9">
                    <a:lumMod val="50000"/>
                  </a:srgbClr>
                </a:solidFill>
                <a:latin typeface="Constantia"/>
                <a:ea typeface="+mn-ea"/>
                <a:cs typeface="+mn-cs"/>
              </a:rPr>
              <a:t/>
            </a:r>
            <a:br>
              <a:rPr lang="en-GB" sz="2600" dirty="0" smtClean="0">
                <a:solidFill>
                  <a:srgbClr val="0BD0D9">
                    <a:lumMod val="50000"/>
                  </a:srgbClr>
                </a:solidFill>
                <a:latin typeface="Constantia"/>
                <a:ea typeface="+mn-ea"/>
                <a:cs typeface="+mn-cs"/>
              </a:rPr>
            </a:br>
            <a:r>
              <a:rPr lang="en-GB" sz="2600" dirty="0" err="1" smtClean="0">
                <a:solidFill>
                  <a:srgbClr val="0BD0D9">
                    <a:lumMod val="50000"/>
                  </a:srgbClr>
                </a:solidFill>
                <a:latin typeface="Constantia"/>
                <a:ea typeface="+mn-ea"/>
                <a:cs typeface="+mn-cs"/>
              </a:rPr>
              <a:t>Hylleberg</a:t>
            </a:r>
            <a:r>
              <a:rPr lang="en-GB" sz="2600" dirty="0" smtClean="0">
                <a:solidFill>
                  <a:srgbClr val="0BD0D9">
                    <a:lumMod val="50000"/>
                  </a:srgbClr>
                </a:solidFill>
                <a:latin typeface="Constantia"/>
                <a:ea typeface="+mn-ea"/>
                <a:cs typeface="+mn-cs"/>
              </a:rPr>
              <a:t>, Engle, Granger and </a:t>
            </a:r>
            <a:r>
              <a:rPr lang="en-GB" sz="2600" dirty="0" err="1" smtClean="0">
                <a:solidFill>
                  <a:srgbClr val="0BD0D9">
                    <a:lumMod val="50000"/>
                  </a:srgbClr>
                </a:solidFill>
                <a:latin typeface="Constantia"/>
                <a:ea typeface="+mn-ea"/>
                <a:cs typeface="+mn-cs"/>
              </a:rPr>
              <a:t>Yoo</a:t>
            </a:r>
            <a:r>
              <a:rPr lang="en-GB" sz="2600" dirty="0" smtClean="0">
                <a:solidFill>
                  <a:srgbClr val="0BD0D9">
                    <a:lumMod val="50000"/>
                  </a:srgbClr>
                </a:solidFill>
                <a:latin typeface="Constantia"/>
                <a:ea typeface="+mn-ea"/>
                <a:cs typeface="+mn-cs"/>
              </a:rPr>
              <a:t>( HEGY) test is employed for the purpose</a:t>
            </a:r>
            <a:br>
              <a:rPr lang="en-GB" sz="2600" dirty="0" smtClean="0">
                <a:solidFill>
                  <a:srgbClr val="0BD0D9">
                    <a:lumMod val="50000"/>
                  </a:srgbClr>
                </a:solidFill>
                <a:latin typeface="Constantia"/>
                <a:ea typeface="+mn-ea"/>
                <a:cs typeface="+mn-cs"/>
              </a:rPr>
            </a:br>
            <a:r>
              <a:rPr lang="en-GB" sz="4000" dirty="0" smtClean="0">
                <a:solidFill>
                  <a:srgbClr val="04617B"/>
                </a:solidFill>
              </a:rPr>
              <a:t/>
            </a:r>
            <a:br>
              <a:rPr lang="en-GB" sz="4000" dirty="0" smtClean="0">
                <a:solidFill>
                  <a:srgbClr val="04617B"/>
                </a:solidFill>
              </a:rPr>
            </a:b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296548"/>
          </a:xfrm>
        </p:spPr>
        <p:txBody>
          <a:bodyPr>
            <a:normAutofit/>
          </a:bodyPr>
          <a:lstStyle/>
          <a:p>
            <a:r>
              <a:rPr lang="en-GB" sz="4000" dirty="0" smtClean="0">
                <a:solidFill>
                  <a:srgbClr val="04617B"/>
                </a:solidFill>
              </a:rPr>
              <a:t>Test of </a:t>
            </a:r>
            <a:r>
              <a:rPr lang="en-GB" sz="4000" dirty="0" err="1" smtClean="0">
                <a:solidFill>
                  <a:srgbClr val="04617B"/>
                </a:solidFill>
              </a:rPr>
              <a:t>Cointegration</a:t>
            </a:r>
            <a:r>
              <a:rPr lang="en-GB" sz="4000" dirty="0" smtClean="0">
                <a:solidFill>
                  <a:srgbClr val="04617B"/>
                </a:solidFill>
              </a:rPr>
              <a:t/>
            </a:r>
            <a:br>
              <a:rPr lang="en-GB" sz="4000" dirty="0" smtClean="0">
                <a:solidFill>
                  <a:srgbClr val="04617B"/>
                </a:solidFill>
              </a:rPr>
            </a:br>
            <a:r>
              <a:rPr lang="en-GB" sz="4000" dirty="0" smtClean="0">
                <a:solidFill>
                  <a:srgbClr val="04617B"/>
                </a:solidFill>
              </a:rPr>
              <a:t/>
            </a:r>
            <a:br>
              <a:rPr lang="en-GB" sz="4000" dirty="0" smtClean="0">
                <a:solidFill>
                  <a:srgbClr val="04617B"/>
                </a:solidFill>
              </a:rPr>
            </a:br>
            <a:r>
              <a:rPr lang="en-GB" sz="4000" dirty="0" smtClean="0">
                <a:solidFill>
                  <a:srgbClr val="04617B"/>
                </a:solidFill>
              </a:rPr>
              <a:t>Estimation of ARDL Model</a:t>
            </a:r>
            <a:br>
              <a:rPr lang="en-GB" sz="4000" dirty="0" smtClean="0">
                <a:solidFill>
                  <a:srgbClr val="04617B"/>
                </a:solidFill>
              </a:rPr>
            </a:br>
            <a:r>
              <a:rPr lang="en-GB" sz="4000" dirty="0" smtClean="0">
                <a:solidFill>
                  <a:srgbClr val="04617B"/>
                </a:solidFill>
              </a:rPr>
              <a:t> </a:t>
            </a:r>
            <a:br>
              <a:rPr lang="en-GB" sz="4000" dirty="0" smtClean="0">
                <a:solidFill>
                  <a:srgbClr val="04617B"/>
                </a:solidFill>
              </a:rPr>
            </a:br>
            <a:r>
              <a:rPr lang="en-GB" sz="4000" dirty="0" smtClean="0">
                <a:solidFill>
                  <a:srgbClr val="04617B"/>
                </a:solidFill>
              </a:rPr>
              <a:t>Estimation of Short Run Model</a:t>
            </a: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557466"/>
          </a:xfrm>
        </p:spPr>
        <p:txBody>
          <a:bodyPr/>
          <a:lstStyle/>
          <a:p>
            <a:pPr algn="ctr"/>
            <a:r>
              <a:rPr lang="en-GB" dirty="0" smtClean="0"/>
              <a:t>Estimation Results</a:t>
            </a: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82432"/>
          </a:xfrm>
        </p:spPr>
        <p:txBody>
          <a:bodyPr>
            <a:normAutofit/>
          </a:bodyPr>
          <a:lstStyle/>
          <a:p>
            <a:r>
              <a:rPr lang="en-GB" sz="2800" dirty="0" smtClean="0"/>
              <a:t>HEGY test results suggested that </a:t>
            </a:r>
            <a:br>
              <a:rPr lang="en-GB" sz="2800" dirty="0" smtClean="0"/>
            </a:br>
            <a:r>
              <a:rPr lang="en-GB" sz="2800" dirty="0" smtClean="0"/>
              <a:t/>
            </a:r>
            <a:br>
              <a:rPr lang="en-GB" sz="2800" dirty="0" smtClean="0"/>
            </a:br>
            <a:r>
              <a:rPr lang="en-GB" sz="2800" dirty="0" smtClean="0"/>
              <a:t>RDBL, EA, FDP,EFSE, RRA, INF are </a:t>
            </a:r>
            <a:r>
              <a:rPr lang="en-GB" sz="2800" b="1" dirty="0" smtClean="0"/>
              <a:t>I(1)</a:t>
            </a:r>
            <a:br>
              <a:rPr lang="en-GB" sz="2800" b="1" dirty="0" smtClean="0"/>
            </a:br>
            <a:r>
              <a:rPr lang="en-GB" sz="2800" dirty="0" smtClean="0"/>
              <a:t/>
            </a:r>
            <a:br>
              <a:rPr lang="en-GB" sz="2800" dirty="0" smtClean="0"/>
            </a:br>
            <a:r>
              <a:rPr lang="en-GB" sz="2800" dirty="0" smtClean="0"/>
              <a:t>while </a:t>
            </a:r>
            <a:br>
              <a:rPr lang="en-GB" sz="2800" dirty="0" smtClean="0"/>
            </a:br>
            <a:r>
              <a:rPr lang="en-GB" sz="2800" dirty="0" smtClean="0"/>
              <a:t/>
            </a:r>
            <a:br>
              <a:rPr lang="en-GB" sz="2800" dirty="0" smtClean="0"/>
            </a:br>
            <a:r>
              <a:rPr lang="en-GB" sz="2800" dirty="0" smtClean="0"/>
              <a:t> MER is </a:t>
            </a:r>
            <a:r>
              <a:rPr lang="en-GB" sz="2800" b="1" dirty="0" smtClean="0"/>
              <a:t>I(0)</a:t>
            </a:r>
            <a:r>
              <a:rPr lang="en-GB" sz="3600" dirty="0" smtClean="0"/>
              <a:t/>
            </a:r>
            <a:br>
              <a:rPr lang="en-GB" sz="3600" dirty="0" smtClean="0"/>
            </a:br>
            <a:r>
              <a:rPr lang="en-GB" dirty="0" smtClean="0"/>
              <a:t/>
            </a:r>
            <a:br>
              <a:rPr lang="en-GB" dirty="0" smtClean="0"/>
            </a:br>
            <a:endParaRPr lang="en-GB"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10994"/>
          </a:xfrm>
        </p:spPr>
        <p:txBody>
          <a:bodyPr>
            <a:normAutofit fontScale="90000"/>
          </a:bodyPr>
          <a:lstStyle/>
          <a:p>
            <a:pPr algn="ctr">
              <a:lnSpc>
                <a:spcPct val="150000"/>
              </a:lnSpc>
            </a:pPr>
            <a:r>
              <a:rPr lang="en-GB" sz="3600" dirty="0" smtClean="0"/>
              <a:t>ARDL model is estimated using </a:t>
            </a:r>
            <a:r>
              <a:rPr lang="en-GB" sz="3600" b="1" dirty="0" smtClean="0"/>
              <a:t>6 lags </a:t>
            </a:r>
            <a:r>
              <a:rPr lang="en-GB" sz="3600" dirty="0" smtClean="0"/>
              <a:t>and </a:t>
            </a:r>
            <a:r>
              <a:rPr lang="en-GB" sz="3600" b="1" dirty="0" smtClean="0"/>
              <a:t>general to specific </a:t>
            </a:r>
            <a:r>
              <a:rPr lang="en-GB" sz="3600" dirty="0" smtClean="0"/>
              <a:t>rule is followed for eliminating the insignificant variables</a:t>
            </a:r>
            <a:br>
              <a:rPr lang="en-GB" sz="3600" dirty="0" smtClean="0"/>
            </a:br>
            <a:r>
              <a:rPr lang="en-GB" dirty="0" smtClean="0"/>
              <a:t/>
            </a:r>
            <a:br>
              <a:rPr lang="en-GB" dirty="0" smtClean="0"/>
            </a:br>
            <a:r>
              <a:rPr lang="en-GB" sz="3600" dirty="0" smtClean="0"/>
              <a:t>Different diagnostic and stability tests are carried out to check the validity of the model</a:t>
            </a:r>
            <a:endParaRPr lang="en-GB" sz="36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96614"/>
          </a:xfrm>
        </p:spPr>
        <p:txBody>
          <a:bodyPr>
            <a:normAutofit/>
          </a:bodyPr>
          <a:lstStyle/>
          <a:p>
            <a:r>
              <a:rPr lang="en-GB" sz="3600" dirty="0" smtClean="0"/>
              <a:t>Test of Co-Integration( Bounds Test)</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graphicFrame>
        <p:nvGraphicFramePr>
          <p:cNvPr id="3" name="Object 2"/>
          <p:cNvGraphicFramePr>
            <a:graphicFrameLocks noChangeAspect="1"/>
          </p:cNvGraphicFramePr>
          <p:nvPr/>
        </p:nvGraphicFramePr>
        <p:xfrm>
          <a:off x="1358900" y="2649538"/>
          <a:ext cx="6789738" cy="3011487"/>
        </p:xfrm>
        <a:graphic>
          <a:graphicData uri="http://schemas.openxmlformats.org/presentationml/2006/ole">
            <mc:AlternateContent xmlns:mc="http://schemas.openxmlformats.org/markup-compatibility/2006">
              <mc:Choice xmlns:v="urn:schemas-microsoft-com:vml" Requires="v">
                <p:oleObj spid="_x0000_s59395" name="Document" r:id="rId4" imgW="8897621" imgH="3891020" progId="Word.Document.12">
                  <p:embed/>
                </p:oleObj>
              </mc:Choice>
              <mc:Fallback>
                <p:oleObj name="Document" r:id="rId4" imgW="8897621" imgH="3891020"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900" y="2649538"/>
                        <a:ext cx="6789738" cy="301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F4F7CC32-75CA-431F-B24C-B9120AC1678C}"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39556"/>
          </a:xfrm>
        </p:spPr>
        <p:txBody>
          <a:bodyPr/>
          <a:lstStyle/>
          <a:p>
            <a:r>
              <a:rPr lang="en-GB" sz="3600" b="1" dirty="0" smtClean="0"/>
              <a:t>Long Run Parameter Estimates</a:t>
            </a:r>
            <a:br>
              <a:rPr lang="en-GB" sz="3600" b="1" dirty="0" smtClean="0"/>
            </a:br>
            <a:r>
              <a:rPr lang="en-GB" sz="3600" b="1" dirty="0" smtClean="0"/>
              <a:t/>
            </a:r>
            <a:br>
              <a:rPr lang="en-GB" sz="3600" b="1" dirty="0" smtClean="0"/>
            </a:br>
            <a:r>
              <a:rPr lang="en-GB" sz="3600" b="1" dirty="0" smtClean="0"/>
              <a:t/>
            </a:r>
            <a:br>
              <a:rPr lang="en-GB" sz="3600" b="1"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graphicFrame>
        <p:nvGraphicFramePr>
          <p:cNvPr id="3" name="Object 2"/>
          <p:cNvGraphicFramePr>
            <a:graphicFrameLocks noChangeAspect="1"/>
          </p:cNvGraphicFramePr>
          <p:nvPr/>
        </p:nvGraphicFramePr>
        <p:xfrm>
          <a:off x="1071538" y="2857496"/>
          <a:ext cx="7583487" cy="2930525"/>
        </p:xfrm>
        <a:graphic>
          <a:graphicData uri="http://schemas.openxmlformats.org/presentationml/2006/ole">
            <mc:AlternateContent xmlns:mc="http://schemas.openxmlformats.org/markup-compatibility/2006">
              <mc:Choice xmlns:v="urn:schemas-microsoft-com:vml" Requires="v">
                <p:oleObj spid="_x0000_s60419" name="Document" r:id="rId4" imgW="9598769" imgH="3724694" progId="Word.Document.12">
                  <p:embed/>
                </p:oleObj>
              </mc:Choice>
              <mc:Fallback>
                <p:oleObj name="Document" r:id="rId4" imgW="9598769" imgH="3724694"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1538" y="2857496"/>
                        <a:ext cx="7583487" cy="293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F4F7CC32-75CA-431F-B24C-B9120AC1678C}"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469454"/>
          </a:xfrm>
        </p:spPr>
        <p:txBody>
          <a:bodyPr/>
          <a:lstStyle/>
          <a:p>
            <a:r>
              <a:rPr lang="en-GB" dirty="0" smtClean="0"/>
              <a:t/>
            </a:r>
            <a:br>
              <a:rPr lang="en-GB" dirty="0" smtClean="0"/>
            </a:br>
            <a:r>
              <a:rPr lang="en-GB" dirty="0" smtClean="0"/>
              <a:t>       Short Run Dynamics</a:t>
            </a:r>
            <a:endParaRPr lang="en-GB" dirty="0"/>
          </a:p>
        </p:txBody>
      </p:sp>
      <p:sp>
        <p:nvSpPr>
          <p:cNvPr id="3" name="Text Placeholder 2"/>
          <p:cNvSpPr>
            <a:spLocks noGrp="1"/>
          </p:cNvSpPr>
          <p:nvPr>
            <p:ph type="body" idx="1"/>
          </p:nvPr>
        </p:nvSpPr>
        <p:spPr>
          <a:xfrm>
            <a:off x="428596" y="1714488"/>
            <a:ext cx="7772400" cy="1509712"/>
          </a:xfrm>
        </p:spPr>
        <p:txBody>
          <a:bodyPr/>
          <a:lstStyle/>
          <a:p>
            <a:pPr algn="ctr"/>
            <a:r>
              <a:rPr lang="en-GB" dirty="0" smtClean="0"/>
              <a:t>    </a:t>
            </a:r>
            <a:endParaRPr lang="en-GB"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5214974"/>
          </a:xfrm>
        </p:spPr>
        <p:txBody>
          <a:bodyPr/>
          <a:lstStyle/>
          <a:p>
            <a:pPr>
              <a:buNone/>
            </a:pPr>
            <a:r>
              <a:rPr lang="en-GB" dirty="0" smtClean="0"/>
              <a:t> </a:t>
            </a:r>
            <a:endParaRPr lang="en-GB" dirty="0"/>
          </a:p>
        </p:txBody>
      </p:sp>
      <p:graphicFrame>
        <p:nvGraphicFramePr>
          <p:cNvPr id="4" name="Diagram 3"/>
          <p:cNvGraphicFramePr/>
          <p:nvPr/>
        </p:nvGraphicFramePr>
        <p:xfrm>
          <a:off x="1214414" y="14287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F4F7CC32-75CA-431F-B24C-B9120AC1678C}" type="slidenum">
              <a:rPr lang="en-GB" smtClean="0"/>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82432"/>
          </a:xfrm>
        </p:spPr>
        <p:txBody>
          <a:bodyPr/>
          <a:lstStyle/>
          <a:p>
            <a:r>
              <a:rPr lang="en-GB" dirty="0" smtClean="0"/>
              <a:t> </a:t>
            </a:r>
            <a:endParaRPr lang="en-GB"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40</a:t>
            </a:fld>
            <a:endParaRPr lang="en-GB"/>
          </a:p>
        </p:txBody>
      </p:sp>
      <p:graphicFrame>
        <p:nvGraphicFramePr>
          <p:cNvPr id="6" name="Table 5"/>
          <p:cNvGraphicFramePr>
            <a:graphicFrameLocks noGrp="1"/>
          </p:cNvGraphicFramePr>
          <p:nvPr/>
        </p:nvGraphicFramePr>
        <p:xfrm>
          <a:off x="857224" y="785800"/>
          <a:ext cx="7715304" cy="5572154"/>
        </p:xfrm>
        <a:graphic>
          <a:graphicData uri="http://schemas.openxmlformats.org/drawingml/2006/table">
            <a:tbl>
              <a:tblPr/>
              <a:tblGrid>
                <a:gridCol w="2160206"/>
                <a:gridCol w="1300865"/>
                <a:gridCol w="1260367"/>
                <a:gridCol w="1260367"/>
                <a:gridCol w="1733499"/>
              </a:tblGrid>
              <a:tr h="398011">
                <a:tc gridSpan="5">
                  <a:txBody>
                    <a:bodyPr/>
                    <a:lstStyle/>
                    <a:p>
                      <a:pPr algn="ctr">
                        <a:lnSpc>
                          <a:spcPct val="115000"/>
                        </a:lnSpc>
                        <a:spcAft>
                          <a:spcPts val="0"/>
                        </a:spcAft>
                      </a:pPr>
                      <a:r>
                        <a:rPr lang="en-GB" sz="1400" b="1" dirty="0">
                          <a:solidFill>
                            <a:srgbClr val="000000"/>
                          </a:solidFill>
                          <a:latin typeface="Times New Roman"/>
                          <a:ea typeface="Calibri"/>
                          <a:cs typeface="Arial"/>
                        </a:rPr>
                        <a:t>Dependent Variable: D(RDBL)</a:t>
                      </a:r>
                      <a:endParaRPr lang="en-GB" sz="1400" dirty="0">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98011">
                <a:tc>
                  <a:txBody>
                    <a:bodyPr/>
                    <a:lstStyle/>
                    <a:p>
                      <a:pPr algn="ctr">
                        <a:lnSpc>
                          <a:spcPct val="115000"/>
                        </a:lnSpc>
                        <a:spcAft>
                          <a:spcPts val="0"/>
                        </a:spcAft>
                      </a:pPr>
                      <a:r>
                        <a:rPr lang="en-GB" sz="1200" b="1" dirty="0">
                          <a:solidFill>
                            <a:srgbClr val="000000"/>
                          </a:solidFill>
                          <a:latin typeface="Arial"/>
                          <a:ea typeface="Calibri"/>
                          <a:cs typeface="Arial"/>
                        </a:rPr>
                        <a:t>Variable</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b="1" dirty="0">
                          <a:solidFill>
                            <a:srgbClr val="000000"/>
                          </a:solidFill>
                          <a:latin typeface="Arial"/>
                          <a:ea typeface="Calibri"/>
                          <a:cs typeface="Arial"/>
                        </a:rPr>
                        <a:t>Coefficient</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b="1" dirty="0">
                          <a:solidFill>
                            <a:srgbClr val="000000"/>
                          </a:solidFill>
                          <a:latin typeface="Arial"/>
                          <a:ea typeface="Calibri"/>
                          <a:cs typeface="Arial"/>
                        </a:rPr>
                        <a:t>Std. Error</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b="1" dirty="0">
                          <a:solidFill>
                            <a:srgbClr val="000000"/>
                          </a:solidFill>
                          <a:latin typeface="Arial"/>
                          <a:ea typeface="Calibri"/>
                          <a:cs typeface="Arial"/>
                        </a:rPr>
                        <a:t>t-Statistic</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b="1" dirty="0">
                          <a:solidFill>
                            <a:srgbClr val="000000"/>
                          </a:solidFill>
                          <a:latin typeface="Arial"/>
                          <a:ea typeface="Calibri"/>
                          <a:cs typeface="Arial"/>
                        </a:rPr>
                        <a:t>Prob.</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ECM(-1)</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-0.085443</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0.013298</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-6.425111</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0.0000</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D(INF)</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-0.016326</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0.002038</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-8.009247</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0.0000</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D(EA(-1))</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-0.061195</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0.028179</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-2.171674</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0.0317</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D(RRA(-3))</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-0.018210</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0.006408</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-2.841678</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0.0052</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D(INF(-3))</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-0.018189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0.006611</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-2.751144</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0.0068</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D(MER(-3))</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0.003570</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0.001233</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2.895490</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0.0044</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D(FDP(-5))</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-0.044828</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0.020305</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-2.207736</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0.0290</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D(MER(-5))</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0.004985</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0.001462</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3.409489</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0.0009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D(RRA(-6))</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0.005260</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0.001767</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2.977390</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0.0035</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dirty="0">
                          <a:solidFill>
                            <a:srgbClr val="000000"/>
                          </a:solidFill>
                          <a:latin typeface="Arial"/>
                          <a:ea typeface="Calibri"/>
                          <a:cs typeface="Arial"/>
                        </a:rPr>
                        <a:t>D(FDP(-6))</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0.041371</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0.020425</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2.025519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0.0448</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D(MER(-6))</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0.003272</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0.001449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2.257062</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0.0256</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11">
                <a:tc>
                  <a:txBody>
                    <a:bodyPr/>
                    <a:lstStyle/>
                    <a:p>
                      <a:pPr algn="ctr">
                        <a:lnSpc>
                          <a:spcPct val="115000"/>
                        </a:lnSpc>
                        <a:spcAft>
                          <a:spcPts val="0"/>
                        </a:spcAft>
                      </a:pPr>
                      <a:r>
                        <a:rPr lang="en-GB" sz="1200">
                          <a:solidFill>
                            <a:srgbClr val="000000"/>
                          </a:solidFill>
                          <a:latin typeface="Arial"/>
                          <a:ea typeface="Calibri"/>
                          <a:cs typeface="Arial"/>
                        </a:rPr>
                        <a:t>D(EA(-6))</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-0.157407</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0.031539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a:solidFill>
                            <a:srgbClr val="000000"/>
                          </a:solidFill>
                          <a:latin typeface="Arial"/>
                          <a:ea typeface="Calibri"/>
                          <a:cs typeface="Arial"/>
                        </a:rPr>
                        <a:t>-4.990859</a:t>
                      </a:r>
                      <a:endParaRPr lang="en-GB" sz="12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ctr">
                        <a:lnSpc>
                          <a:spcPct val="115000"/>
                        </a:lnSpc>
                        <a:spcAft>
                          <a:spcPts val="0"/>
                        </a:spcAft>
                      </a:pPr>
                      <a:r>
                        <a:rPr lang="en-GB" sz="1200" dirty="0">
                          <a:solidFill>
                            <a:srgbClr val="000000"/>
                          </a:solidFill>
                          <a:latin typeface="Arial"/>
                          <a:ea typeface="Calibri"/>
                          <a:cs typeface="Arial"/>
                        </a:rPr>
                        <a:t>0.0000</a:t>
                      </a:r>
                      <a:endParaRPr lang="en-GB" sz="12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305800" cy="5510994"/>
          </a:xfrm>
        </p:spPr>
        <p:txBody>
          <a:bodyPr anchor="t">
            <a:normAutofit/>
          </a:bodyPr>
          <a:lstStyle/>
          <a:p>
            <a:pPr marL="36000"/>
            <a:r>
              <a:rPr lang="en-GB" sz="3600" b="1" dirty="0" smtClean="0"/>
              <a:t>Policy Implications</a:t>
            </a:r>
            <a:br>
              <a:rPr lang="en-GB" sz="3600" b="1" dirty="0" smtClean="0"/>
            </a:br>
            <a:r>
              <a:rPr lang="en-GB" sz="3600" dirty="0" smtClean="0"/>
              <a:t/>
            </a:r>
            <a:br>
              <a:rPr lang="en-GB" sz="3600" dirty="0" smtClean="0"/>
            </a:br>
            <a:r>
              <a:rPr lang="en-GB" sz="2800" dirty="0" smtClean="0"/>
              <a:t>Demand for bank loan by private business sector is found elastic to RRA so it can help the monetary authorities  to formulate effective monetary policy</a:t>
            </a:r>
            <a:br>
              <a:rPr lang="en-GB" sz="2800" dirty="0" smtClean="0"/>
            </a:br>
            <a:r>
              <a:rPr lang="en-GB" sz="2800" dirty="0" smtClean="0"/>
              <a:t/>
            </a:r>
            <a:br>
              <a:rPr lang="en-GB" sz="2800" dirty="0" smtClean="0"/>
            </a:br>
            <a:r>
              <a:rPr lang="en-GB" sz="2800" dirty="0" smtClean="0"/>
              <a:t>The results of MER, INF highlights the importance of bringing macroeconomic stability</a:t>
            </a:r>
            <a:br>
              <a:rPr lang="en-GB" sz="2800" dirty="0" smtClean="0"/>
            </a:br>
            <a:r>
              <a:rPr lang="en-GB" sz="2800" dirty="0" smtClean="0"/>
              <a:t/>
            </a:r>
            <a:br>
              <a:rPr lang="en-GB" sz="2800" dirty="0" smtClean="0"/>
            </a:br>
            <a:r>
              <a:rPr lang="en-GB" sz="2800" dirty="0" smtClean="0"/>
              <a:t>The analysis suggests the need of stable government policies and macroeconomic stability</a:t>
            </a:r>
            <a:endParaRPr lang="en-GB" sz="28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41</a:t>
            </a:fld>
            <a:endParaRPr lang="en-GB"/>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986094"/>
          </a:xfrm>
        </p:spPr>
        <p:txBody>
          <a:bodyPr>
            <a:normAutofit/>
          </a:bodyPr>
          <a:lstStyle/>
          <a:p>
            <a:pPr algn="ctr"/>
            <a:r>
              <a:rPr lang="en-GB" sz="9600" dirty="0" smtClean="0"/>
              <a:t>Thank you</a:t>
            </a:r>
            <a:endParaRPr lang="en-GB" sz="96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42</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21442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F4F7CC32-75CA-431F-B24C-B9120AC1678C}"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28688"/>
          <a:ext cx="8229600" cy="5395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F4F7CC32-75CA-431F-B24C-B9120AC1678C}"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F4F7CC32-75CA-431F-B24C-B9120AC1678C}"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39556"/>
          </a:xfrm>
        </p:spPr>
        <p:txBody>
          <a:bodyPr>
            <a:normAutofit/>
          </a:bodyPr>
          <a:lstStyle/>
          <a:p>
            <a:r>
              <a:rPr lang="en-GB" sz="1200" dirty="0" smtClean="0">
                <a:latin typeface="Times New Roman"/>
                <a:ea typeface="Calibri"/>
              </a:rPr>
              <a:t>                   Source: SBP, Financial Stability review 2009-10 page 145</a:t>
            </a:r>
            <a:endParaRPr lang="en-GB" sz="1200" dirty="0"/>
          </a:p>
        </p:txBody>
      </p:sp>
      <p:sp>
        <p:nvSpPr>
          <p:cNvPr id="4" name="Slide Number Placeholder 3"/>
          <p:cNvSpPr>
            <a:spLocks noGrp="1"/>
          </p:cNvSpPr>
          <p:nvPr>
            <p:ph type="sldNum" sz="quarter" idx="12"/>
          </p:nvPr>
        </p:nvSpPr>
        <p:spPr/>
        <p:txBody>
          <a:bodyPr/>
          <a:lstStyle/>
          <a:p>
            <a:fld id="{F4F7CC32-75CA-431F-B24C-B9120AC1678C}" type="slidenum">
              <a:rPr lang="en-GB" smtClean="0"/>
              <a:pPr/>
              <a:t>8</a:t>
            </a:fld>
            <a:endParaRPr lang="en-GB"/>
          </a:p>
        </p:txBody>
      </p:sp>
      <p:graphicFrame>
        <p:nvGraphicFramePr>
          <p:cNvPr id="5" name="Table 4"/>
          <p:cNvGraphicFramePr>
            <a:graphicFrameLocks noGrp="1"/>
          </p:cNvGraphicFramePr>
          <p:nvPr/>
        </p:nvGraphicFramePr>
        <p:xfrm>
          <a:off x="1142975" y="2057400"/>
          <a:ext cx="7072362" cy="3729050"/>
        </p:xfrm>
        <a:graphic>
          <a:graphicData uri="http://schemas.openxmlformats.org/drawingml/2006/table">
            <a:tbl>
              <a:tblPr/>
              <a:tblGrid>
                <a:gridCol w="1767620"/>
                <a:gridCol w="1767620"/>
                <a:gridCol w="1768561"/>
                <a:gridCol w="1768561"/>
              </a:tblGrid>
              <a:tr h="372905">
                <a:tc rowSpan="2">
                  <a:txBody>
                    <a:bodyPr/>
                    <a:lstStyle/>
                    <a:p>
                      <a:pPr algn="just">
                        <a:lnSpc>
                          <a:spcPct val="150000"/>
                        </a:lnSpc>
                        <a:spcAft>
                          <a:spcPts val="0"/>
                        </a:spcAft>
                      </a:pPr>
                      <a:r>
                        <a:rPr lang="en-GB" sz="1200" b="1" dirty="0">
                          <a:latin typeface="Times New Roman"/>
                          <a:ea typeface="Calibri"/>
                          <a:cs typeface="Arial"/>
                        </a:rPr>
                        <a:t>Year</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50000"/>
                        </a:lnSpc>
                        <a:spcBef>
                          <a:spcPts val="1200"/>
                        </a:spcBef>
                        <a:spcAft>
                          <a:spcPts val="1800"/>
                        </a:spcAft>
                      </a:pPr>
                      <a:r>
                        <a:rPr lang="en-GB" sz="1200">
                          <a:latin typeface="Times New Roman"/>
                          <a:ea typeface="Calibri"/>
                          <a:cs typeface="Arial"/>
                        </a:rPr>
                        <a:t>(Amount  in billion Rupees)</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72905">
                <a:tc vMerge="1">
                  <a:txBody>
                    <a:bodyPr/>
                    <a:lstStyle/>
                    <a:p>
                      <a:endParaRPr lang="en-GB"/>
                    </a:p>
                  </a:txBody>
                  <a:tcPr/>
                </a:tc>
                <a:tc>
                  <a:txBody>
                    <a:bodyPr/>
                    <a:lstStyle/>
                    <a:p>
                      <a:pPr algn="just">
                        <a:lnSpc>
                          <a:spcPct val="150000"/>
                        </a:lnSpc>
                        <a:spcBef>
                          <a:spcPts val="1200"/>
                        </a:spcBef>
                        <a:spcAft>
                          <a:spcPts val="1800"/>
                        </a:spcAft>
                      </a:pPr>
                      <a:r>
                        <a:rPr lang="en-GB" sz="1200" b="1">
                          <a:latin typeface="Times New Roman"/>
                          <a:ea typeface="Calibri"/>
                          <a:cs typeface="Arial"/>
                        </a:rPr>
                        <a:t>Banks</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b="1">
                          <a:latin typeface="Times New Roman"/>
                          <a:ea typeface="Calibri"/>
                          <a:cs typeface="Arial"/>
                        </a:rPr>
                        <a:t>IPO*</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b="1">
                          <a:latin typeface="Times New Roman"/>
                          <a:ea typeface="Calibri"/>
                          <a:cs typeface="Arial"/>
                        </a:rPr>
                        <a:t>TFC*</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2002</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525</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0.1</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4.7</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2003</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607</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dirty="0">
                          <a:latin typeface="Times New Roman"/>
                          <a:ea typeface="Calibri"/>
                          <a:cs typeface="Arial"/>
                        </a:rPr>
                        <a:t>2.5</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19.5</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2004</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873</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dirty="0">
                          <a:latin typeface="Times New Roman"/>
                          <a:ea typeface="Calibri"/>
                          <a:cs typeface="Arial"/>
                        </a:rPr>
                        <a:t>21.7</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0.0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2005</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1076</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9.8</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6.6</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2006</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1270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3.0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3.0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2007</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1520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4.9</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4.0</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a:latin typeface="Times New Roman"/>
                          <a:ea typeface="Calibri"/>
                          <a:cs typeface="Arial"/>
                        </a:rPr>
                        <a:t>2008</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2016</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6.9</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12.6</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05">
                <a:tc>
                  <a:txBody>
                    <a:bodyPr/>
                    <a:lstStyle/>
                    <a:p>
                      <a:pPr algn="just">
                        <a:lnSpc>
                          <a:spcPct val="150000"/>
                        </a:lnSpc>
                        <a:spcBef>
                          <a:spcPts val="1200"/>
                        </a:spcBef>
                        <a:spcAft>
                          <a:spcPts val="1800"/>
                        </a:spcAft>
                      </a:pPr>
                      <a:r>
                        <a:rPr lang="en-GB" sz="1200" dirty="0">
                          <a:latin typeface="Times New Roman"/>
                          <a:ea typeface="Calibri"/>
                          <a:cs typeface="Arial"/>
                        </a:rPr>
                        <a:t>2009</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a:latin typeface="Times New Roman"/>
                          <a:ea typeface="Calibri"/>
                          <a:cs typeface="Arial"/>
                        </a:rPr>
                        <a:t>2065</a:t>
                      </a:r>
                      <a:endParaRPr lang="en-GB" sz="11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dirty="0">
                          <a:latin typeface="Times New Roman"/>
                          <a:ea typeface="Calibri"/>
                          <a:cs typeface="Arial"/>
                        </a:rPr>
                        <a:t>1.1</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800"/>
                        </a:spcAft>
                      </a:pPr>
                      <a:r>
                        <a:rPr lang="en-GB" sz="1200" dirty="0">
                          <a:latin typeface="Times New Roman"/>
                          <a:ea typeface="Calibri"/>
                          <a:cs typeface="Arial"/>
                        </a:rPr>
                        <a:t>0.0</a:t>
                      </a:r>
                      <a:endParaRPr lang="en-GB" sz="11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714348" y="1142984"/>
            <a:ext cx="8001056" cy="1477328"/>
          </a:xfrm>
          <a:prstGeom prst="rect">
            <a:avLst/>
          </a:prstGeom>
        </p:spPr>
        <p:txBody>
          <a:bodyPr wrap="square">
            <a:spAutoFit/>
          </a:bodyPr>
          <a:lstStyle/>
          <a:p>
            <a:pPr algn="ctr"/>
            <a:r>
              <a:rPr lang="en-GB" sz="2000" b="1" dirty="0" smtClean="0">
                <a:solidFill>
                  <a:schemeClr val="accent4">
                    <a:lumMod val="75000"/>
                  </a:schemeClr>
                </a:solidFill>
              </a:rPr>
              <a:t>Pakistan’s Private business sector preferences for bank Credit</a:t>
            </a:r>
          </a:p>
          <a:p>
            <a:pPr algn="ctr"/>
            <a:endParaRPr lang="en-GB" sz="1000" b="1" dirty="0" smtClean="0">
              <a:solidFill>
                <a:schemeClr val="accent4">
                  <a:lumMod val="75000"/>
                </a:schemeClr>
              </a:solidFill>
            </a:endParaRPr>
          </a:p>
          <a:p>
            <a:r>
              <a:rPr lang="en-GB" sz="2000" b="1" dirty="0" smtClean="0"/>
              <a:t>      </a:t>
            </a:r>
            <a:r>
              <a:rPr lang="en-GB" sz="1600" b="1" dirty="0" smtClean="0"/>
              <a:t>Sources of Corporate Financing in Pakistan</a:t>
            </a:r>
            <a:endParaRPr lang="en-GB" sz="1600" b="1" dirty="0" smtClean="0">
              <a:solidFill>
                <a:schemeClr val="accent4">
                  <a:lumMod val="75000"/>
                </a:schemeClr>
              </a:solidFill>
            </a:endParaRPr>
          </a:p>
          <a:p>
            <a:pPr algn="ctr"/>
            <a:endParaRPr lang="en-GB" sz="2000" b="1" dirty="0" smtClean="0">
              <a:solidFill>
                <a:schemeClr val="accent4">
                  <a:lumMod val="75000"/>
                </a:schemeClr>
              </a:solidFill>
            </a:endParaRPr>
          </a:p>
          <a:p>
            <a:pPr algn="ctr"/>
            <a:endParaRPr lang="en-GB" sz="2000"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771780"/>
          </a:xfrm>
        </p:spPr>
        <p:txBody>
          <a:bodyPr>
            <a:normAutofit fontScale="90000"/>
          </a:bodyPr>
          <a:lstStyle/>
          <a:p>
            <a:pPr algn="ctr"/>
            <a:r>
              <a:rPr lang="en-GB" dirty="0" smtClean="0"/>
              <a:t/>
            </a:r>
            <a:br>
              <a:rPr lang="en-GB" dirty="0" smtClean="0"/>
            </a:br>
            <a:r>
              <a:rPr lang="en-GB" dirty="0" smtClean="0"/>
              <a:t/>
            </a:r>
            <a:br>
              <a:rPr lang="en-GB" dirty="0" smtClean="0"/>
            </a:br>
            <a:r>
              <a:rPr lang="en-GB" sz="7200" dirty="0" smtClean="0"/>
              <a:t>Objectives of  Study</a:t>
            </a:r>
            <a:endParaRPr lang="en-GB" sz="7200" dirty="0"/>
          </a:p>
        </p:txBody>
      </p:sp>
      <p:sp>
        <p:nvSpPr>
          <p:cNvPr id="3" name="Slide Number Placeholder 2"/>
          <p:cNvSpPr>
            <a:spLocks noGrp="1"/>
          </p:cNvSpPr>
          <p:nvPr>
            <p:ph type="sldNum" sz="quarter" idx="12"/>
          </p:nvPr>
        </p:nvSpPr>
        <p:spPr/>
        <p:txBody>
          <a:bodyPr/>
          <a:lstStyle/>
          <a:p>
            <a:fld id="{F4F7CC32-75CA-431F-B24C-B9120AC1678C}" type="slidenum">
              <a:rPr lang="en-GB" smtClean="0"/>
              <a:pPr/>
              <a:t>9</a:t>
            </a:fld>
            <a:endParaRPr lang="en-GB"/>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1836</TotalTime>
  <Words>967</Words>
  <Application>Microsoft Office PowerPoint</Application>
  <PresentationFormat>On-screen Show (4:3)</PresentationFormat>
  <Paragraphs>295</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Flow</vt:lpstr>
      <vt:lpstr>Document</vt:lpstr>
      <vt:lpstr>Modeling the Demand for Bank Loans by Private Business Sector in Pakistan</vt:lpstr>
      <vt:lpstr>Introduction</vt:lpstr>
      <vt:lpstr>PowerPoint Presentation</vt:lpstr>
      <vt:lpstr>PowerPoint Presentation</vt:lpstr>
      <vt:lpstr>PowerPoint Presentation</vt:lpstr>
      <vt:lpstr>PowerPoint Presentation</vt:lpstr>
      <vt:lpstr>PowerPoint Presentation</vt:lpstr>
      <vt:lpstr>                   Source: SBP, Financial Stability review 2009-10 page 145</vt:lpstr>
      <vt:lpstr>  Objectives of  Study</vt:lpstr>
      <vt:lpstr>PowerPoint Presentation</vt:lpstr>
      <vt:lpstr>Literature Review </vt:lpstr>
      <vt:lpstr>First category: studies that estimate credit demand as system     Two reduced form equations are estimated one for credit demand and other of credit supply  Meltiz and pardue (1973)   </vt:lpstr>
      <vt:lpstr>2nd category: studies which determine demand for bank loan under equilibrium conditions.   In this approach, a single equation is derived  by  simultaneously solving the demand and supply equation  and by assuming that loans corresponds to a level  where demand and supply are equal or are in equilibrium.   Hicks (1979) and panagopoulos &amp; Spiliotis(1998)</vt:lpstr>
      <vt:lpstr>The Disequilibrium Approach Demand and supply equations are estimated separately and following Maddala and Nelson(1974) derived the likelihood function. These studies assume that observed quantity of loans are minimum of demand for loans and supply of loans.  Laffont &amp; Garcia(1977), Blundell-wignall and gizycki(1992) and Ghosh &amp; Ghosh (1999) followed this approach </vt:lpstr>
      <vt:lpstr>Estimation of demand curve in Isolation from supply side of Market  In these studies supply equation is not estimated it is assumed that at a specific interest rate,  credit to private sector  is determined  by  demand in the market</vt:lpstr>
      <vt:lpstr>Moore (1983), cuthbertson (1985) Moore and threadgold(1985),  Arestis(1987-88),  Arestis &amp; Biefang-Frisancho(1995),  Calza, Gartner, Suosa(2001),  Qayyum(2002),  Vera.V Leonardo(2002),  Pandit &amp; Vashisht(2011) </vt:lpstr>
      <vt:lpstr>Studies with reference to Pakistan  There is a single study over the topic in Pakistan by Qayyum(2002)   In the study short run and long run dynamics of demand for bank loans by private business sector are analyzed The real rate of interest, inflation and industrial output were taken as the main determinants of   demand for bank loan</vt:lpstr>
      <vt:lpstr> Theoretical Model</vt:lpstr>
      <vt:lpstr>      RDBL = f ( RRA , EA, , FDP, INF , MER ,  EFSE)  </vt:lpstr>
      <vt:lpstr>Interest rate charged on bank loans</vt:lpstr>
      <vt:lpstr>Economic Activity</vt:lpstr>
      <vt:lpstr>PowerPoint Presentation</vt:lpstr>
      <vt:lpstr>Friedman and Kuttner (1993) and Bernanke and Gertler (1995)</vt:lpstr>
      <vt:lpstr>PowerPoint Presentation</vt:lpstr>
      <vt:lpstr>Inflation</vt:lpstr>
      <vt:lpstr>Macroeconomic Risk</vt:lpstr>
      <vt:lpstr>Expectations about future state of the economy</vt:lpstr>
      <vt:lpstr>Model of Demand for bank loans by private business sector </vt:lpstr>
      <vt:lpstr>Autoregressive distributed lag model (ARdl)   ARDL approach is found appropriate for data analysis        </vt:lpstr>
      <vt:lpstr>  Short Run Dynamics (Error Correction model)      </vt:lpstr>
      <vt:lpstr>Econometric Methodology</vt:lpstr>
      <vt:lpstr>Univariate Analysis  In the first step of data analysis individual series has been checked for existence or non existence of unit root  Hylleberg, Engle, Granger and Yoo( HEGY) test is employed for the purpose  </vt:lpstr>
      <vt:lpstr>Test of Cointegration  Estimation of ARDL Model   Estimation of Short Run Model</vt:lpstr>
      <vt:lpstr>Estimation Results</vt:lpstr>
      <vt:lpstr>HEGY test results suggested that   RDBL, EA, FDP,EFSE, RRA, INF are I(1)  while    MER is I(0)  </vt:lpstr>
      <vt:lpstr>ARDL model is estimated using 6 lags and general to specific rule is followed for eliminating the insignificant variables  Different diagnostic and stability tests are carried out to check the validity of the model</vt:lpstr>
      <vt:lpstr>Test of Co-Integration( Bounds Test)     </vt:lpstr>
      <vt:lpstr>Long Run Parameter Estimates      </vt:lpstr>
      <vt:lpstr>        Short Run Dynamics</vt:lpstr>
      <vt:lpstr> </vt:lpstr>
      <vt:lpstr>Policy Implications  Demand for bank loan by private business sector is found elastic to RRA so it can help the monetary authorities  to formulate effective monetary policy  The results of MER, INF highlights the importance of bringing macroeconomic stability  The analysis suggests the need of stable government policies and macroeconomic stability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Demand for Bank Loans   by  Private Business Sector in Pakistan</dc:title>
  <dc:creator>faiza</dc:creator>
  <cp:lastModifiedBy>Khurram</cp:lastModifiedBy>
  <cp:revision>173</cp:revision>
  <dcterms:created xsi:type="dcterms:W3CDTF">2012-01-12T17:25:47Z</dcterms:created>
  <dcterms:modified xsi:type="dcterms:W3CDTF">2013-10-09T06:02:00Z</dcterms:modified>
</cp:coreProperties>
</file>